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75" r:id="rId2"/>
    <p:sldId id="340" r:id="rId3"/>
    <p:sldId id="259" r:id="rId4"/>
    <p:sldId id="344" r:id="rId5"/>
    <p:sldId id="341" r:id="rId6"/>
    <p:sldId id="345" r:id="rId7"/>
    <p:sldId id="346" r:id="rId8"/>
    <p:sldId id="347" r:id="rId9"/>
    <p:sldId id="348" r:id="rId10"/>
    <p:sldId id="349" r:id="rId11"/>
    <p:sldId id="350" r:id="rId12"/>
    <p:sldId id="351" r:id="rId13"/>
    <p:sldId id="352" r:id="rId14"/>
    <p:sldId id="353" r:id="rId15"/>
    <p:sldId id="354" r:id="rId16"/>
    <p:sldId id="355" r:id="rId17"/>
    <p:sldId id="356" r:id="rId18"/>
    <p:sldId id="357" r:id="rId19"/>
    <p:sldId id="358" r:id="rId20"/>
    <p:sldId id="359" r:id="rId21"/>
    <p:sldId id="360" r:id="rId22"/>
    <p:sldId id="361" r:id="rId23"/>
    <p:sldId id="362" r:id="rId24"/>
    <p:sldId id="363" r:id="rId25"/>
    <p:sldId id="364" r:id="rId26"/>
    <p:sldId id="365" r:id="rId27"/>
    <p:sldId id="366" r:id="rId28"/>
    <p:sldId id="367" r:id="rId29"/>
    <p:sldId id="368" r:id="rId30"/>
    <p:sldId id="369" r:id="rId31"/>
    <p:sldId id="370" r:id="rId32"/>
    <p:sldId id="371" r:id="rId33"/>
    <p:sldId id="372" r:id="rId34"/>
    <p:sldId id="373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67" autoAdjust="0"/>
  </p:normalViewPr>
  <p:slideViewPr>
    <p:cSldViewPr>
      <p:cViewPr varScale="1">
        <p:scale>
          <a:sx n="86" d="100"/>
          <a:sy n="86" d="100"/>
        </p:scale>
        <p:origin x="152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3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55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96EAE-24B8-4ADD-8CCD-75C744A0CF5E}" type="datetimeFigureOut">
              <a:rPr lang="en-US" smtClean="0"/>
              <a:pPr/>
              <a:t>6/19/2018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A09A4-BC0D-46CB-A0B7-20EC9E2A8A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928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4173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431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3475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6620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4041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1639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Explaing</a:t>
            </a:r>
            <a:r>
              <a:rPr lang="en-US" dirty="0" smtClean="0"/>
              <a:t> 24 vs 1 </a:t>
            </a:r>
            <a:r>
              <a:rPr lang="en-US" dirty="0" err="1" smtClean="0"/>
              <a:t>hr</a:t>
            </a:r>
            <a:r>
              <a:rPr lang="en-US" baseline="0" dirty="0" smtClean="0"/>
              <a:t> vs visibility. Explain AQI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1984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3241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Reached out to ARA’s to</a:t>
            </a:r>
            <a:r>
              <a:rPr lang="en-US" baseline="0" dirty="0" smtClean="0"/>
              <a:t> inform them of local conditions and coordinate outlook report.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7793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3119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267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Smoke from prescribed</a:t>
            </a:r>
            <a:r>
              <a:rPr lang="en-US" baseline="0" dirty="0" smtClean="0"/>
              <a:t> fire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1571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0106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7059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1726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0829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3455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7634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857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3276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4603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386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Yurok Indian Reservation</a:t>
            </a:r>
            <a:r>
              <a:rPr lang="en-US" baseline="0" dirty="0" smtClean="0"/>
              <a:t> surrounded by forested lands on Six Rivers Nat’l Forest, Hoopa Valley Indian Reservation, Redwood National and State Park, Green Diamond Resource Timber Company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151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102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280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Over</a:t>
            </a:r>
            <a:r>
              <a:rPr lang="en-US" baseline="0" dirty="0" smtClean="0"/>
              <a:t> 100 years of fire suppression has ceased Tribal Traditional Burning and led to overstocked forests that are highly vulnerable to catastrophic fire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718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657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054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A09A4-BC0D-46CB-A0B7-20EC9E2A8AB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268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3C83B-B44F-4E7F-A22E-68B2DBE4D4BB}" type="datetime1">
              <a:rPr lang="en-US" smtClean="0"/>
              <a:pPr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9CA9C-0226-48CE-9A32-92AF45652082}" type="datetime1">
              <a:rPr lang="en-US" smtClean="0"/>
              <a:pPr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E62BD-A43A-42F4-95BD-55751C4BB369}" type="datetime1">
              <a:rPr lang="en-US" smtClean="0"/>
              <a:pPr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71E4E-8690-4BC6-9A2F-49976D0F2B78}" type="datetime1">
              <a:rPr lang="en-US" smtClean="0"/>
              <a:pPr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C2937-1737-45F5-BF04-B8D865BD6459}" type="datetime1">
              <a:rPr lang="en-US" smtClean="0"/>
              <a:pPr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E8D8E-6D55-4C14-AB2B-04217FEB3D14}" type="datetime1">
              <a:rPr lang="en-US" smtClean="0"/>
              <a:pPr/>
              <a:t>6/19/2018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FBA02-C6B9-49BA-B802-384F33D8F8D7}" type="datetime1">
              <a:rPr lang="en-US" smtClean="0"/>
              <a:pPr/>
              <a:t>6/19/2018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77BAD-F85B-4D7C-AF26-85650F39B1DA}" type="datetime1">
              <a:rPr lang="en-US" smtClean="0"/>
              <a:pPr/>
              <a:t>6/19/2018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44DB-8A69-41AB-9BE8-3151F30BC1D8}" type="datetime1">
              <a:rPr lang="en-US" smtClean="0"/>
              <a:pPr/>
              <a:t>6/19/2018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8E91B-E48F-4CB1-9D8D-F67BAA273E17}" type="datetime1">
              <a:rPr lang="en-US" smtClean="0"/>
              <a:pPr/>
              <a:t>6/19/2018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33A06-3780-497E-9043-CC8FC2F85906}" type="datetime1">
              <a:rPr lang="en-US" smtClean="0"/>
              <a:pPr/>
              <a:t>6/19/2018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B4238-1DC0-4B78-B6BF-E5B230A063AB}" type="datetime1">
              <a:rPr lang="en-US" smtClean="0"/>
              <a:pPr/>
              <a:t>6/19/2018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F7C68-4E0A-4D69-998D-5FFF7D910D6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tif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ools.airfire.org/" TargetMode="External"/><Relationship Id="rId5" Type="http://schemas.openxmlformats.org/officeDocument/2006/relationships/hyperlink" Target="http://www.airnow.gov/" TargetMode="External"/><Relationship Id="rId4" Type="http://schemas.openxmlformats.org/officeDocument/2006/relationships/hyperlink" Target="http://californiasmokeinfo.blogspot.com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3.epa.gov/airnow/" TargetMode="Externa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tiff"/><Relationship Id="rId5" Type="http://schemas.openxmlformats.org/officeDocument/2006/relationships/hyperlink" Target="mailto:jhostler@yuroktribe.nsn.us" TargetMode="External"/><Relationship Id="rId4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0"/>
            <a:ext cx="85725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414" y="49242"/>
            <a:ext cx="8458200" cy="2057400"/>
          </a:xfrm>
        </p:spPr>
        <p:txBody>
          <a:bodyPr>
            <a:noAutofit/>
          </a:bodyPr>
          <a:lstStyle/>
          <a:p>
            <a:r>
              <a:rPr lang="en-US" sz="3200" i="1" dirty="0"/>
              <a:t>The Yurok Tribe’s </a:t>
            </a:r>
            <a:r>
              <a:rPr lang="en-US" sz="3200" i="1" dirty="0" smtClean="0"/>
              <a:t>2017 Wildfire </a:t>
            </a:r>
            <a:r>
              <a:rPr lang="en-US" sz="3200" i="1" dirty="0"/>
              <a:t>Disaster Response and Reintroduction of Prescribed Fire to Help Prevent Future Wildfires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5624" y="3773424"/>
            <a:ext cx="6400800" cy="205740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</a:rPr>
              <a:t>Presentation by: Joe Hostler </a:t>
            </a:r>
          </a:p>
          <a:p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</a:rPr>
              <a:t>Yurok Tribe Environmental Program-(YTEP) </a:t>
            </a:r>
          </a:p>
          <a:p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</a:rPr>
              <a:t>ANTHC LEO Network   </a:t>
            </a:r>
          </a:p>
          <a:p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</a:rPr>
              <a:t>June 19</a:t>
            </a:r>
            <a:r>
              <a:rPr lang="en-US" sz="2400" baseline="30000" dirty="0" smtClean="0">
                <a:solidFill>
                  <a:schemeClr val="bg2">
                    <a:lumMod val="90000"/>
                  </a:schemeClr>
                </a:solidFill>
              </a:rPr>
              <a:t>th</a:t>
            </a:r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</a:rPr>
              <a:t> , 2018</a:t>
            </a:r>
            <a:endParaRPr lang="en-US" sz="24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6" name="Picture 5" descr="basket design foot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9144" y="6491259"/>
            <a:ext cx="9144000" cy="415636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8" name="Picture 7" descr="YT_Logo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39310" y="4659411"/>
            <a:ext cx="1804690" cy="1828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8288" y="6276728"/>
            <a:ext cx="2591025" cy="2865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06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i="1" dirty="0"/>
              <a:t>The Yurok Tribe’s 2017 Wildfire Disaster Response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853" y="1344105"/>
            <a:ext cx="4968293" cy="5486400"/>
          </a:xfrm>
        </p:spPr>
      </p:pic>
      <p:sp>
        <p:nvSpPr>
          <p:cNvPr id="3" name="TextBox 2"/>
          <p:cNvSpPr txBox="1"/>
          <p:nvPr/>
        </p:nvSpPr>
        <p:spPr>
          <a:xfrm>
            <a:off x="304800" y="1600200"/>
            <a:ext cx="17197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Weitchpec</a:t>
            </a:r>
          </a:p>
          <a:p>
            <a:r>
              <a:rPr lang="en-US" dirty="0" smtClean="0"/>
              <a:t>Bridge Looking</a:t>
            </a:r>
          </a:p>
          <a:p>
            <a:r>
              <a:rPr lang="en-US" dirty="0" smtClean="0"/>
              <a:t>Upriver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381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292"/>
            <a:ext cx="9144000" cy="571114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1000" y="228600"/>
            <a:ext cx="8458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/>
              <a:t>The Yurok Tribe’s 2017 Wildfire Disaster Response 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381000" y="6488668"/>
            <a:ext cx="4325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https://earthdata.nasa.gov/labs/worldview/</a:t>
            </a:r>
          </a:p>
        </p:txBody>
      </p:sp>
      <p:sp>
        <p:nvSpPr>
          <p:cNvPr id="6" name="Left Arrow 5"/>
          <p:cNvSpPr/>
          <p:nvPr/>
        </p:nvSpPr>
        <p:spPr>
          <a:xfrm>
            <a:off x="5181600" y="3584862"/>
            <a:ext cx="978408" cy="484632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883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05" y="901373"/>
            <a:ext cx="9001030" cy="54864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04800" y="15240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latin typeface="+mj-lt"/>
              </a:rPr>
              <a:t>The Yurok Tribe’s </a:t>
            </a:r>
            <a:r>
              <a:rPr lang="en-US" sz="3200" i="1" dirty="0" smtClean="0">
                <a:latin typeface="+mj-lt"/>
              </a:rPr>
              <a:t>2017 Wildfire Disaster Response </a:t>
            </a:r>
            <a:endParaRPr lang="en-US" sz="3200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6477000"/>
            <a:ext cx="4325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https://earthdata.nasa.gov/labs/worldview/</a:t>
            </a:r>
          </a:p>
        </p:txBody>
      </p:sp>
      <p:sp>
        <p:nvSpPr>
          <p:cNvPr id="6" name="Left Arrow 5"/>
          <p:cNvSpPr/>
          <p:nvPr/>
        </p:nvSpPr>
        <p:spPr>
          <a:xfrm>
            <a:off x="5029200" y="3644573"/>
            <a:ext cx="978408" cy="484632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215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2400" y="228600"/>
            <a:ext cx="838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latin typeface="+mj-lt"/>
              </a:rPr>
              <a:t>The Yurok Tribe’s 2017 Wildfire Disaster Response </a:t>
            </a:r>
            <a:endParaRPr lang="en-US" sz="32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4191000"/>
            <a:ext cx="1867114" cy="1200329"/>
          </a:xfrm>
          <a:prstGeom prst="rect">
            <a:avLst/>
          </a:prstGeom>
          <a:solidFill>
            <a:schemeClr val="bg1">
              <a:alpha val="31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8/31/2017</a:t>
            </a:r>
          </a:p>
          <a:p>
            <a:r>
              <a:rPr lang="en-US" dirty="0" smtClean="0"/>
              <a:t>Yurok Tribe</a:t>
            </a:r>
          </a:p>
          <a:p>
            <a:r>
              <a:rPr lang="en-US" dirty="0" smtClean="0"/>
              <a:t>Weitchpec E-BAM</a:t>
            </a:r>
          </a:p>
          <a:p>
            <a:r>
              <a:rPr lang="en-US" dirty="0" smtClean="0"/>
              <a:t>Looking south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66800" y="3143371"/>
            <a:ext cx="1680075" cy="369332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Very Unhealthy 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755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0" y="0"/>
            <a:ext cx="9087220" cy="68580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5410200" y="2362200"/>
            <a:ext cx="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824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8554"/>
            <a:ext cx="9144000" cy="365406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312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31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53" y="76200"/>
            <a:ext cx="8944763" cy="65532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254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The Yurok Tribe’s 2017 Wildfire Disaster Response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On August 31rst 2017 Yurok Tribal Council Declares Disaster Due to Wildland Fire Conditions on the Yurok Reservation and Surrounding Regions </a:t>
            </a:r>
          </a:p>
          <a:p>
            <a:r>
              <a:rPr lang="en-US" dirty="0" smtClean="0"/>
              <a:t>Opened breathing respite shelters </a:t>
            </a:r>
          </a:p>
          <a:p>
            <a:r>
              <a:rPr lang="en-US" dirty="0" smtClean="0"/>
              <a:t>Distributed dozens of High Efficiency Particulate Air (HEPA) filters to vulnerable people – Need electricity </a:t>
            </a:r>
          </a:p>
          <a:p>
            <a:r>
              <a:rPr lang="en-US" dirty="0" smtClean="0"/>
              <a:t>Distribute N-95 masks to public</a:t>
            </a:r>
          </a:p>
          <a:p>
            <a:r>
              <a:rPr lang="en-US" dirty="0" smtClean="0"/>
              <a:t>Door to door welfare checks</a:t>
            </a:r>
          </a:p>
          <a:p>
            <a:r>
              <a:rPr lang="en-US" dirty="0" smtClean="0"/>
              <a:t>Communicate with FEMA and Cal Office of Emergency Services (CalOES) </a:t>
            </a:r>
          </a:p>
          <a:p>
            <a:pPr lvl="2"/>
            <a:r>
              <a:rPr lang="en-US" dirty="0" smtClean="0"/>
              <a:t>Borrow 2 AirSIS radios to stream data real-time with existing Tribal AQ monitor equipment.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917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208"/>
            <a:ext cx="4847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616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0"/>
            <a:ext cx="4847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786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6700"/>
            <a:ext cx="7162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i="1" dirty="0" smtClean="0"/>
              <a:t>Yurok </a:t>
            </a:r>
            <a:r>
              <a:rPr lang="en-US" i="1" dirty="0"/>
              <a:t>Tribe’s 2017 Wildfire Disaster Response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24000" y="1981200"/>
            <a:ext cx="6553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Presentation Overview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Background info on Yurok Tribe and landscape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2017 Wildfire Season response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Cultural Burning and Prescribed Fire to build ecosystem resiliency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3649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128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113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48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0" y="15240"/>
            <a:ext cx="8008620" cy="68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823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The Yurok Tribe’s 2017 Wildfire Disaster Response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Things to consider: </a:t>
            </a:r>
          </a:p>
          <a:p>
            <a:r>
              <a:rPr lang="en-US" dirty="0" smtClean="0"/>
              <a:t>Prolonged fire season can cause fatigue and impatience by public. IE: cabin fever</a:t>
            </a:r>
          </a:p>
          <a:p>
            <a:r>
              <a:rPr lang="en-US" dirty="0" smtClean="0"/>
              <a:t>May effect business IE: office closure, Admin Leave, School closure, sport events </a:t>
            </a:r>
          </a:p>
          <a:p>
            <a:r>
              <a:rPr lang="en-US" dirty="0" smtClean="0"/>
              <a:t>Emergency personnel can easily get overworked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147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The Yurok Tribe’s 2017 Wildfire Disaster Response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Things to consider: </a:t>
            </a:r>
          </a:p>
          <a:p>
            <a:r>
              <a:rPr lang="en-US" dirty="0"/>
              <a:t>Need multiple forms of Public outreach </a:t>
            </a:r>
          </a:p>
          <a:p>
            <a:r>
              <a:rPr lang="en-US" dirty="0"/>
              <a:t>Advisory messaging important. Keep it </a:t>
            </a:r>
            <a:r>
              <a:rPr lang="en-US" dirty="0" smtClean="0"/>
              <a:t>simple</a:t>
            </a:r>
          </a:p>
          <a:p>
            <a:r>
              <a:rPr lang="en-US" dirty="0" smtClean="0"/>
              <a:t>Use common sense.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If you can taste smoke its bad for you. </a:t>
            </a:r>
            <a:endParaRPr lang="en-US" dirty="0"/>
          </a:p>
          <a:p>
            <a:r>
              <a:rPr lang="en-US" dirty="0" smtClean="0"/>
              <a:t>AQ </a:t>
            </a:r>
            <a:r>
              <a:rPr lang="en-US" dirty="0"/>
              <a:t>Monitor data </a:t>
            </a:r>
            <a:r>
              <a:rPr lang="en-US" dirty="0" smtClean="0"/>
              <a:t>helpful  </a:t>
            </a:r>
            <a:endParaRPr lang="en-US" dirty="0"/>
          </a:p>
          <a:p>
            <a:pPr lvl="1"/>
            <a:r>
              <a:rPr lang="en-US" dirty="0"/>
              <a:t>Consider site location and site security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997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The Yurok Tribe’s 2017 Wildfire Disaster Response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lvl="1" indent="0">
              <a:buNone/>
            </a:pPr>
            <a:r>
              <a:rPr lang="en-US" dirty="0" smtClean="0"/>
              <a:t>Things to Consider: </a:t>
            </a:r>
          </a:p>
          <a:p>
            <a:pPr marL="5143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Coordinate </a:t>
            </a:r>
            <a:r>
              <a:rPr lang="en-US" dirty="0"/>
              <a:t>with Local Health Clinics </a:t>
            </a:r>
            <a:endParaRPr lang="en-US" dirty="0" smtClean="0"/>
          </a:p>
          <a:p>
            <a:pPr marL="57150" lvl="1" indent="0">
              <a:buNone/>
            </a:pPr>
            <a:r>
              <a:rPr lang="en-US" dirty="0"/>
              <a:t>	</a:t>
            </a:r>
            <a:r>
              <a:rPr lang="en-US" dirty="0" smtClean="0"/>
              <a:t>(</a:t>
            </a:r>
            <a:r>
              <a:rPr lang="en-US" dirty="0"/>
              <a:t>25-30 people came to clinic with respiratory </a:t>
            </a:r>
            <a:r>
              <a:rPr lang="en-US" dirty="0" smtClean="0"/>
              <a:t>	concerns </a:t>
            </a:r>
            <a:r>
              <a:rPr lang="en-US" dirty="0"/>
              <a:t>during wildfire episodes) </a:t>
            </a:r>
          </a:p>
          <a:p>
            <a:pPr marL="514350" lvl="1" indent="-457200">
              <a:buFont typeface="Arial" panose="020B0604020202020204" pitchFamily="34" charset="0"/>
              <a:buChar char="•"/>
            </a:pPr>
            <a:r>
              <a:rPr lang="en-US" dirty="0"/>
              <a:t>Inadequate housing, no electricity to run HEPA </a:t>
            </a:r>
            <a:r>
              <a:rPr lang="en-US" dirty="0" smtClean="0"/>
              <a:t>filters </a:t>
            </a:r>
            <a:endParaRPr lang="en-US" dirty="0"/>
          </a:p>
          <a:p>
            <a:pPr marL="514350" lvl="1" indent="-457200">
              <a:buFont typeface="Arial" panose="020B0604020202020204" pitchFamily="34" charset="0"/>
              <a:buChar char="•"/>
            </a:pPr>
            <a:r>
              <a:rPr lang="en-US" dirty="0"/>
              <a:t>outdoor ceremonial participation increases exposure</a:t>
            </a:r>
            <a:r>
              <a:rPr lang="en-US" dirty="0" smtClean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6619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8600" y="1447800"/>
            <a:ext cx="44157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California Air Resources Board online toolkit </a:t>
            </a:r>
          </a:p>
          <a:p>
            <a:r>
              <a:rPr lang="en-US" dirty="0" smtClean="0"/>
              <a:t>https</a:t>
            </a:r>
            <a:r>
              <a:rPr lang="en-US" dirty="0"/>
              <a:t>://www.arb.ca.gov/carpa/toolkit/toolkit-intro.htm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762000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Further resources: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390" y="122555"/>
            <a:ext cx="3817620" cy="65989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9746" y="3052683"/>
            <a:ext cx="40720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http://californiasmokeinfo.blogspot.com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r>
              <a:rPr lang="en-US" dirty="0"/>
              <a:t>	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353985" y="212881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892" y="3861252"/>
            <a:ext cx="4415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www.cdc.gov/disasters/wildfires/smoke.html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72765" y="4669821"/>
            <a:ext cx="4822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Wildfire Smoke A Guide for Public Health Officials</a:t>
            </a:r>
          </a:p>
          <a:p>
            <a:r>
              <a:rPr lang="en-US" dirty="0"/>
              <a:t>	</a:t>
            </a:r>
            <a:r>
              <a:rPr lang="en-US" dirty="0" smtClean="0"/>
              <a:t>-guidebook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5245" y="5327633"/>
            <a:ext cx="2284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5"/>
              </a:rPr>
              <a:t>www.Airnow.gov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wildfire data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72765" y="5987018"/>
            <a:ext cx="23514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6"/>
              </a:rPr>
              <a:t>https://tools.airfire.org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wildfire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5794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0480"/>
            <a:ext cx="5440680" cy="68275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" y="762000"/>
            <a:ext cx="3146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https://www3.epa.gov/airnow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r>
              <a:rPr lang="en-US" dirty="0" smtClean="0"/>
              <a:t>wildfire_may2016.pdf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1377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963"/>
            <a:ext cx="9144000" cy="514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1" b="32222"/>
          <a:stretch/>
        </p:blipFill>
        <p:spPr>
          <a:xfrm>
            <a:off x="51690" y="3656806"/>
            <a:ext cx="3857625" cy="3200400"/>
          </a:xfrm>
          <a:prstGeom prst="rect">
            <a:avLst/>
          </a:prstGeom>
        </p:spPr>
      </p:pic>
      <p:pic>
        <p:nvPicPr>
          <p:cNvPr id="7" name="Content Placeholder 6" descr="C:\Documents and Settings\jhostler\My Documents\Joe's files July 2011\My Pictures\acorns pic.jp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935287" y="4106863"/>
            <a:ext cx="320871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286000" y="6115703"/>
            <a:ext cx="609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74750" y="5459316"/>
            <a:ext cx="2060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Reviving prescribed burning to restore ecosystem and build resiliency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48236" y="11797"/>
            <a:ext cx="79385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Yurok Tribe Reintroduction </a:t>
            </a:r>
            <a:r>
              <a:rPr lang="en-US" i="1" dirty="0"/>
              <a:t>of Prescribed Fire to Help Prevent Future Wildfires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033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" y="298679"/>
            <a:ext cx="4792569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876800" y="609600"/>
            <a:ext cx="4199031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400" dirty="0"/>
              <a:t>Tribal Background</a:t>
            </a:r>
          </a:p>
          <a:p>
            <a:r>
              <a:rPr lang="en-US" sz="2400" dirty="0"/>
              <a:t>Yurok People: </a:t>
            </a:r>
            <a:endParaRPr lang="en-US" sz="2400" dirty="0" smtClean="0"/>
          </a:p>
          <a:p>
            <a:r>
              <a:rPr lang="en-US" sz="2400" dirty="0" smtClean="0"/>
              <a:t> </a:t>
            </a:r>
            <a:r>
              <a:rPr lang="en-US" sz="2400" dirty="0"/>
              <a:t>	Pueleek-laa </a:t>
            </a:r>
            <a:endParaRPr lang="en-US" sz="2400" dirty="0" smtClean="0"/>
          </a:p>
          <a:p>
            <a:r>
              <a:rPr lang="en-US" sz="2400" dirty="0"/>
              <a:t>	</a:t>
            </a:r>
            <a:r>
              <a:rPr lang="en-US" sz="2400" dirty="0" smtClean="0"/>
              <a:t>	(</a:t>
            </a:r>
            <a:r>
              <a:rPr lang="en-US" sz="2400" dirty="0"/>
              <a:t>River Yurok</a:t>
            </a:r>
            <a:r>
              <a:rPr lang="en-US" sz="2400" dirty="0" smtClean="0"/>
              <a:t>) 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Ner’er-nerh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	(</a:t>
            </a:r>
            <a:r>
              <a:rPr lang="en-US" sz="2400" dirty="0"/>
              <a:t>Coastal Yurok)  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 smtClean="0"/>
              <a:t>California’s largest Tribe </a:t>
            </a:r>
          </a:p>
          <a:p>
            <a:pPr lvl="1"/>
            <a:r>
              <a:rPr lang="en-US" sz="2400" dirty="0" smtClean="0"/>
              <a:t>Over  6,000 </a:t>
            </a:r>
            <a:r>
              <a:rPr lang="en-US" sz="2400" dirty="0"/>
              <a:t>members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000" dirty="0" smtClean="0"/>
              <a:t>Yurok </a:t>
            </a:r>
            <a:r>
              <a:rPr lang="en-US" sz="2000" dirty="0"/>
              <a:t>Indian Reservation is 1 mile each side of the lower 46 Miles of the Klamath River. = 56,000 acres. </a:t>
            </a:r>
            <a:r>
              <a:rPr lang="en-US" sz="2000" dirty="0" smtClean="0"/>
              <a:t>Recently acquired 47,000 ac of fee land adjacent to YIR.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7307" y="1524000"/>
            <a:ext cx="8077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Constitution </a:t>
            </a:r>
            <a:r>
              <a:rPr lang="en-US" dirty="0"/>
              <a:t>of the Yurok </a:t>
            </a:r>
            <a:r>
              <a:rPr lang="en-US" dirty="0" smtClean="0"/>
              <a:t>Tribe </a:t>
            </a:r>
          </a:p>
          <a:p>
            <a:pPr algn="ctr"/>
            <a:r>
              <a:rPr lang="en-US" dirty="0" smtClean="0"/>
              <a:t>PREAMBLE October 22, 1993</a:t>
            </a:r>
          </a:p>
          <a:p>
            <a:r>
              <a:rPr lang="en-US" dirty="0" smtClean="0"/>
              <a:t>From </a:t>
            </a:r>
            <a:r>
              <a:rPr lang="en-US" dirty="0"/>
              <a:t>the beginning, we have followed all </a:t>
            </a:r>
            <a:r>
              <a:rPr lang="en-US" dirty="0" smtClean="0"/>
              <a:t>the laws </a:t>
            </a:r>
            <a:r>
              <a:rPr lang="en-US" dirty="0"/>
              <a:t>of the Creator, which became the whole fabric of our tribal sovereignty. In times past </a:t>
            </a:r>
            <a:r>
              <a:rPr lang="en-US" dirty="0" smtClean="0"/>
              <a:t>and now </a:t>
            </a:r>
            <a:r>
              <a:rPr lang="en-US" dirty="0"/>
              <a:t>Yurok people bless the deep river, the tall redwood trees, the rocks, the mounds, and </a:t>
            </a:r>
            <a:r>
              <a:rPr lang="en-US" dirty="0" smtClean="0"/>
              <a:t>the trails</a:t>
            </a:r>
            <a:r>
              <a:rPr lang="en-US" dirty="0"/>
              <a:t>. We pray for the health of all the animals, and prudently harvest and manage the </a:t>
            </a:r>
            <a:r>
              <a:rPr lang="en-US" dirty="0" smtClean="0"/>
              <a:t>great salmon </a:t>
            </a:r>
            <a:r>
              <a:rPr lang="en-US" dirty="0"/>
              <a:t>runs and herds of deer and elk. we never waste and use every bit of the salmon, deer, elk</a:t>
            </a:r>
            <a:r>
              <a:rPr lang="en-US" dirty="0" smtClean="0"/>
              <a:t>, sturgeon</a:t>
            </a:r>
            <a:r>
              <a:rPr lang="en-US" dirty="0"/>
              <a:t>, eels, seaweed, mussels, candlefish, otters, sea lions, seals, whales, and other ocean </a:t>
            </a:r>
            <a:r>
              <a:rPr lang="en-US" dirty="0" smtClean="0"/>
              <a:t>and river </a:t>
            </a:r>
            <a:r>
              <a:rPr lang="en-US" dirty="0"/>
              <a:t>animals. </a:t>
            </a:r>
            <a:endParaRPr lang="en-US" dirty="0" smtClean="0"/>
          </a:p>
          <a:p>
            <a:r>
              <a:rPr lang="en-US" b="1" i="1" dirty="0" smtClean="0">
                <a:solidFill>
                  <a:srgbClr val="FF0000"/>
                </a:solidFill>
              </a:rPr>
              <a:t>We </a:t>
            </a:r>
            <a:r>
              <a:rPr lang="en-US" b="1" i="1" dirty="0">
                <a:solidFill>
                  <a:srgbClr val="FF0000"/>
                </a:solidFill>
              </a:rPr>
              <a:t>also have practiced our stewardship of the land in the prairies and </a:t>
            </a:r>
            <a:r>
              <a:rPr lang="en-US" b="1" i="1" dirty="0" smtClean="0">
                <a:solidFill>
                  <a:srgbClr val="FF0000"/>
                </a:solidFill>
              </a:rPr>
              <a:t>forests through </a:t>
            </a:r>
            <a:r>
              <a:rPr lang="en-US" b="1" i="1" dirty="0">
                <a:solidFill>
                  <a:srgbClr val="FF0000"/>
                </a:solidFill>
              </a:rPr>
              <a:t>controlled burns that improve wildlife habitat and enhance the health and growth of </a:t>
            </a:r>
            <a:r>
              <a:rPr lang="en-US" b="1" i="1" dirty="0" smtClean="0">
                <a:solidFill>
                  <a:srgbClr val="FF0000"/>
                </a:solidFill>
              </a:rPr>
              <a:t>the tan </a:t>
            </a:r>
            <a:r>
              <a:rPr lang="en-US" b="1" i="1" dirty="0">
                <a:solidFill>
                  <a:srgbClr val="FF0000"/>
                </a:solidFill>
              </a:rPr>
              <a:t>oak acorns, hazelnuts, pepperwood nuts, berries, grasses and bushes, all of which are used </a:t>
            </a:r>
            <a:r>
              <a:rPr lang="en-US" b="1" i="1" dirty="0" smtClean="0">
                <a:solidFill>
                  <a:srgbClr val="FF0000"/>
                </a:solidFill>
              </a:rPr>
              <a:t>and provide </a:t>
            </a:r>
            <a:r>
              <a:rPr lang="en-US" b="1" i="1" dirty="0">
                <a:solidFill>
                  <a:srgbClr val="FF0000"/>
                </a:solidFill>
              </a:rPr>
              <a:t>materials for baskets, fabrics, and utensils.</a:t>
            </a:r>
          </a:p>
        </p:txBody>
      </p:sp>
      <p:sp>
        <p:nvSpPr>
          <p:cNvPr id="4" name="Rectangle 3"/>
          <p:cNvSpPr/>
          <p:nvPr/>
        </p:nvSpPr>
        <p:spPr>
          <a:xfrm>
            <a:off x="1066800" y="152400"/>
            <a:ext cx="7467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smtClean="0"/>
              <a:t>Yurok Tribe’s Reintroduction </a:t>
            </a:r>
            <a:r>
              <a:rPr lang="en-US" sz="3200" i="1" dirty="0"/>
              <a:t>of Prescribed Fire to Help Prevent Future Wildfires</a:t>
            </a:r>
            <a:endParaRPr lang="en-US" sz="3200" dirty="0"/>
          </a:p>
        </p:txBody>
      </p:sp>
      <p:pic>
        <p:nvPicPr>
          <p:cNvPr id="5" name="Picture 4" descr="YT_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8600" y="1186113"/>
            <a:ext cx="952893" cy="96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1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i="1" dirty="0"/>
              <a:t>Yurok Tribe’s Reintroduction of Prescribed Fire to Help Prevent Future Wildfires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48922" y="1600200"/>
            <a:ext cx="57985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Through inherent authority under the Yurok Tribe’s</a:t>
            </a:r>
          </a:p>
          <a:p>
            <a:pPr marL="282575"/>
            <a:r>
              <a:rPr lang="en-US" dirty="0" smtClean="0"/>
              <a:t>Air Quality Ordinance and Smoke Management Plan</a:t>
            </a:r>
          </a:p>
          <a:p>
            <a:pPr marL="282575"/>
            <a:r>
              <a:rPr lang="en-US" dirty="0" smtClean="0"/>
              <a:t>YTEP issues burn permits on the YIR.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Tribal Member led Cultural Fire Management </a:t>
            </a:r>
          </a:p>
          <a:p>
            <a:pPr marL="282575"/>
            <a:r>
              <a:rPr lang="en-US" dirty="0" smtClean="0"/>
              <a:t>Council conducting cultural burns on YIR.  -TREX trainings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Beginning a process to scale up burned acres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5127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i="1" dirty="0"/>
              <a:t>Yurok Tribe’s Reintroduction of Prescribed Fire to Help Prevent Future Wildfires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629" y="1143000"/>
            <a:ext cx="8229600" cy="5578475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Yurok Tribe Acquiring 47,000 acres of </a:t>
            </a:r>
            <a:r>
              <a:rPr lang="en-US" sz="2400" dirty="0" smtClean="0"/>
              <a:t>timberland on and adjacent to YIR.  </a:t>
            </a:r>
            <a:r>
              <a:rPr lang="en-US" sz="2400" i="1" dirty="0"/>
              <a:t>	</a:t>
            </a:r>
          </a:p>
          <a:p>
            <a:pPr lvl="1"/>
            <a:r>
              <a:rPr lang="en-US" sz="2400" i="1" dirty="0"/>
              <a:t>Management Planning includes prescribed burning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Yurok Tribe's Landscape Level Traditional Management project</a:t>
            </a:r>
          </a:p>
          <a:p>
            <a:pPr marL="339725" indent="574675">
              <a:buNone/>
            </a:pPr>
            <a:r>
              <a:rPr lang="en-US" sz="2400" dirty="0" smtClean="0"/>
              <a:t>During </a:t>
            </a:r>
            <a:r>
              <a:rPr lang="en-US" sz="2400" dirty="0"/>
              <a:t>this project, the primary resource concerns are to move away from revenue driven timber-oriented forest management and their legacy fragmentation on Yurok lands towards traditionally important native species, and reinstates a variety of land management techniques that </a:t>
            </a:r>
            <a:r>
              <a:rPr lang="en-US" sz="2400" dirty="0" smtClean="0"/>
              <a:t>include </a:t>
            </a:r>
            <a:r>
              <a:rPr lang="en-US" sz="2400" dirty="0"/>
              <a:t>species conservation and water quality improvements.  </a:t>
            </a:r>
            <a:r>
              <a:rPr lang="en-US" sz="2400" i="1" dirty="0">
                <a:solidFill>
                  <a:srgbClr val="FF0000"/>
                </a:solidFill>
              </a:rPr>
              <a:t>But also, the specific use of prescribed fire on the landscape as tree management for clearing underbrush, stimulating the type of vegetation growth </a:t>
            </a:r>
            <a:r>
              <a:rPr lang="en-US" sz="2400" i="1" dirty="0" smtClean="0">
                <a:solidFill>
                  <a:srgbClr val="FF0000"/>
                </a:solidFill>
              </a:rPr>
              <a:t>that </a:t>
            </a:r>
            <a:r>
              <a:rPr lang="en-US" sz="2400" i="1" dirty="0">
                <a:solidFill>
                  <a:srgbClr val="FF0000"/>
                </a:solidFill>
              </a:rPr>
              <a:t>is useful for traditional gathering and limits the encroachment of Douglas fir on the open prairies</a:t>
            </a:r>
            <a:r>
              <a:rPr lang="en-US" sz="2400" i="1" dirty="0" smtClean="0">
                <a:solidFill>
                  <a:srgbClr val="FF0000"/>
                </a:solidFill>
              </a:rPr>
              <a:t>.</a:t>
            </a:r>
          </a:p>
          <a:p>
            <a:pPr marL="682625"/>
            <a:r>
              <a:rPr lang="en-US" sz="2400" i="1" dirty="0" smtClean="0"/>
              <a:t>Yurok Tribe Carbon Forest Project </a:t>
            </a:r>
          </a:p>
          <a:p>
            <a:pPr marL="0" indent="0">
              <a:buNone/>
            </a:pPr>
            <a:endParaRPr lang="en-US" i="1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7037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i="1" dirty="0"/>
              <a:t>The Yurok Tribe’s 2017 Wildfire Disaster Response and Reintroduction of Prescribed Fire to Help Prevent Future Wildfires</a:t>
            </a:r>
            <a:endParaRPr lang="en-U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19" y="1394520"/>
            <a:ext cx="8046156" cy="452596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4159" y="1430542"/>
            <a:ext cx="7728439" cy="20313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Lessons Learned: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It’s not </a:t>
            </a:r>
            <a:r>
              <a:rPr lang="en-US" b="1" i="1" dirty="0" smtClean="0"/>
              <a:t>IF</a:t>
            </a:r>
            <a:r>
              <a:rPr lang="en-US" dirty="0" smtClean="0"/>
              <a:t> but </a:t>
            </a:r>
            <a:r>
              <a:rPr lang="en-US" b="1" i="1" dirty="0" smtClean="0"/>
              <a:t>WHEN</a:t>
            </a:r>
            <a:r>
              <a:rPr lang="en-US" dirty="0" smtClean="0"/>
              <a:t> wildfire will effect your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Plan 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Partner with surrounding jurisdictions. </a:t>
            </a:r>
          </a:p>
          <a:p>
            <a:r>
              <a:rPr lang="en-US" dirty="0"/>
              <a:t>	</a:t>
            </a:r>
            <a:r>
              <a:rPr lang="en-US" dirty="0" smtClean="0"/>
              <a:t>IE: Pre and Post wildfire season meetings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Prescribed fire can be beneficial in reducing wildfire intensity and smoke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Prescribed fire can be beneficial in restoring ecosystems &amp; cultural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9968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sket design foot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508830"/>
            <a:ext cx="9144000" cy="415636"/>
          </a:xfrm>
          <a:prstGeom prst="rect">
            <a:avLst/>
          </a:prstGeom>
        </p:spPr>
      </p:pic>
      <p:pic>
        <p:nvPicPr>
          <p:cNvPr id="9" name="Picture 8" descr="IMG_20140117_171434_7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3866029" cy="685799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4648200" y="1143000"/>
            <a:ext cx="4038600" cy="5257800"/>
          </a:xfrm>
        </p:spPr>
        <p:txBody>
          <a:bodyPr>
            <a:normAutofit/>
          </a:bodyPr>
          <a:lstStyle/>
          <a:p>
            <a:endParaRPr lang="en-US" sz="2000" dirty="0" smtClean="0">
              <a:solidFill>
                <a:schemeClr val="tx1"/>
              </a:solidFill>
            </a:endParaRPr>
          </a:p>
          <a:p>
            <a:endParaRPr lang="en-US" sz="2000" dirty="0" smtClean="0"/>
          </a:p>
          <a:p>
            <a:endParaRPr lang="en-US" sz="2000" dirty="0" smtClean="0">
              <a:solidFill>
                <a:schemeClr val="tx1"/>
              </a:solidFill>
            </a:endParaRPr>
          </a:p>
          <a:p>
            <a:endParaRPr lang="en-US" sz="2000" dirty="0" smtClean="0"/>
          </a:p>
          <a:p>
            <a:endParaRPr lang="en-US" sz="20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sz="2000" dirty="0" smtClean="0"/>
          </a:p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Joe Hostler </a:t>
            </a:r>
          </a:p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Yurok Tribe Environmental Program (YTEP)</a:t>
            </a:r>
          </a:p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  <a:hlinkClick r:id="rId5"/>
              </a:rPr>
              <a:t>jhostler@yuroktribe.nsn.us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(707)482-1822 x1010</a:t>
            </a:r>
          </a:p>
          <a:p>
            <a:pPr algn="ctr">
              <a:buNone/>
            </a:pPr>
            <a:r>
              <a:rPr lang="en-US" sz="2000" dirty="0" smtClean="0"/>
              <a:t>www.yuroktribe.org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4" name="Picture 3" descr="YT_Logo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57800" y="1295400"/>
            <a:ext cx="2420355" cy="24526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86400" y="304800"/>
            <a:ext cx="18303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Wo-hlklaw’</a:t>
            </a:r>
          </a:p>
          <a:p>
            <a:pPr algn="ctr"/>
            <a:r>
              <a:rPr lang="en-US" sz="2800" dirty="0" smtClean="0"/>
              <a:t>Thank you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906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53010" y="4069220"/>
            <a:ext cx="3426249" cy="274343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776" y="39704"/>
            <a:ext cx="5762520" cy="43891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77988" y="5612329"/>
            <a:ext cx="20372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Photo by Jen Kalt California Indian Basket weavers Association (CIBA)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6384" y="4114562"/>
            <a:ext cx="3432345" cy="27434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4800" y="4059492"/>
            <a:ext cx="2749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www.californiabaskets.com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72401" y="4129152"/>
            <a:ext cx="1371600" cy="1477328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Basket, materials and photo by Deborah McConnell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380" y="39704"/>
            <a:ext cx="2743200" cy="4114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9488" y="4495800"/>
            <a:ext cx="211525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NW California Tribes</a:t>
            </a:r>
          </a:p>
          <a:p>
            <a:r>
              <a:rPr lang="en-US" dirty="0"/>
              <a:t>a</a:t>
            </a:r>
            <a:r>
              <a:rPr lang="en-US" dirty="0" smtClean="0"/>
              <a:t>re world renowned</a:t>
            </a:r>
          </a:p>
          <a:p>
            <a:r>
              <a:rPr lang="en-US" dirty="0" smtClean="0"/>
              <a:t>Basket weavers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Good materials </a:t>
            </a:r>
          </a:p>
          <a:p>
            <a:r>
              <a:rPr lang="en-US" dirty="0" smtClean="0"/>
              <a:t>     Require burning </a:t>
            </a:r>
          </a:p>
        </p:txBody>
      </p:sp>
    </p:spTree>
    <p:extLst>
      <p:ext uri="{BB962C8B-B14F-4D97-AF65-F5344CB8AC3E}">
        <p14:creationId xmlns:p14="http://schemas.microsoft.com/office/powerpoint/2010/main" val="2661332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The Yurok Tribe’s 2017 Wildfire Disaster Response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52001" y="1752600"/>
            <a:ext cx="7860870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Yurok Indian Reservation has pristine air for much of the year except during </a:t>
            </a:r>
          </a:p>
          <a:p>
            <a:r>
              <a:rPr lang="en-US" dirty="0" smtClean="0"/>
              <a:t>Summer Wildfire season. </a:t>
            </a:r>
          </a:p>
          <a:p>
            <a:endParaRPr lang="en-US" dirty="0"/>
          </a:p>
          <a:p>
            <a:r>
              <a:rPr lang="en-US" dirty="0" smtClean="0"/>
              <a:t>Yurok Indian Reservation is overlapped by the Redwood National Park </a:t>
            </a:r>
          </a:p>
          <a:p>
            <a:r>
              <a:rPr lang="en-US" dirty="0" smtClean="0"/>
              <a:t>which is a congressionally designated Class 1 Air shed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FF00"/>
                </a:solidFill>
              </a:rPr>
              <a:t>Wildfire </a:t>
            </a:r>
            <a:r>
              <a:rPr lang="en-US" dirty="0">
                <a:solidFill>
                  <a:srgbClr val="FFFF00"/>
                </a:solidFill>
              </a:rPr>
              <a:t>Smoke has impacted the Yurok Indian Reservation 13 of the past 19 years</a:t>
            </a:r>
          </a:p>
          <a:p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Projected climate change impacts are becoming our reality 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rgbClr val="FFFF00"/>
                </a:solidFill>
              </a:rPr>
              <a:t>increased </a:t>
            </a:r>
            <a:r>
              <a:rPr lang="en-US" dirty="0">
                <a:solidFill>
                  <a:srgbClr val="FFFF00"/>
                </a:solidFill>
              </a:rPr>
              <a:t>wildfire season duration &amp; intensity. 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rgbClr val="FFFF00"/>
                </a:solidFill>
              </a:rPr>
              <a:t>Increased drought, 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rgbClr val="FFFF00"/>
                </a:solidFill>
              </a:rPr>
              <a:t>Shorter &amp; more intense wet season causes more plant growth which </a:t>
            </a:r>
          </a:p>
          <a:p>
            <a:r>
              <a:rPr lang="en-US" dirty="0">
                <a:solidFill>
                  <a:srgbClr val="FFFF00"/>
                </a:solidFill>
              </a:rPr>
              <a:t>	</a:t>
            </a:r>
            <a:r>
              <a:rPr lang="en-US" dirty="0" smtClean="0">
                <a:solidFill>
                  <a:srgbClr val="FFFF00"/>
                </a:solidFill>
              </a:rPr>
              <a:t>	dries out during summer dry season. </a:t>
            </a:r>
          </a:p>
          <a:p>
            <a:endParaRPr lang="en-US" dirty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Dealing with wildfire smoke is now a regular occurrence </a:t>
            </a:r>
          </a:p>
          <a:p>
            <a:r>
              <a:rPr lang="en-US" dirty="0"/>
              <a:t>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96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200" y="1456017"/>
            <a:ext cx="9067800" cy="38067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7739"/>
            <a:ext cx="9144000" cy="601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79249"/>
            <a:ext cx="9144000" cy="47281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1000" y="5092301"/>
            <a:ext cx="64210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Study using tree cores near the Yurok Reservation in NW California </a:t>
            </a:r>
          </a:p>
          <a:p>
            <a:r>
              <a:rPr lang="en-US" dirty="0" smtClean="0"/>
              <a:t>Note: Timing of Federal Fire suppression policies in early 1900’s </a:t>
            </a:r>
          </a:p>
          <a:p>
            <a:r>
              <a:rPr lang="en-US" dirty="0" smtClean="0"/>
              <a:t>and reduction of acres burned. </a:t>
            </a:r>
            <a:endParaRPr lang="en-US" dirty="0"/>
          </a:p>
        </p:txBody>
      </p:sp>
      <p:sp>
        <p:nvSpPr>
          <p:cNvPr id="14" name="Bent-Up Arrow 13"/>
          <p:cNvSpPr/>
          <p:nvPr/>
        </p:nvSpPr>
        <p:spPr>
          <a:xfrm>
            <a:off x="7115572" y="4912922"/>
            <a:ext cx="850392" cy="731520"/>
          </a:xfrm>
          <a:prstGeom prst="bentUpArrow">
            <a:avLst>
              <a:gd name="adj1" fmla="val 25000"/>
              <a:gd name="adj2" fmla="val 25000"/>
              <a:gd name="adj3" fmla="val 382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38200" y="6019800"/>
            <a:ext cx="5421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Tribal members have been arrested for cultural burning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444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28600"/>
            <a:ext cx="5626747" cy="64008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0344" y="533400"/>
            <a:ext cx="1960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www.cal-adapt.org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371600" y="1828800"/>
            <a:ext cx="1905000" cy="60960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48837" y="2149349"/>
            <a:ext cx="152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Climate change expected to increase wildfire size and severity</a:t>
            </a:r>
          </a:p>
        </p:txBody>
      </p:sp>
    </p:spTree>
    <p:extLst>
      <p:ext uri="{BB962C8B-B14F-4D97-AF65-F5344CB8AC3E}">
        <p14:creationId xmlns:p14="http://schemas.microsoft.com/office/powerpoint/2010/main" val="1493570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569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i="1" dirty="0"/>
              <a:t>The Yurok Tribe’s 2017 Wildfire Disaster Response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5" descr="basket design foot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172200"/>
            <a:ext cx="9144000" cy="4156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38200" y="443866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Disclaimer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I’m not an “expert.”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Project wasn’t perfect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Intention is to help show others one way to conduct TEK research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144000" cy="51339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43600" y="1010730"/>
            <a:ext cx="3200400" cy="36933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Beginning in July of 2017 Lightning caused multiple wildfires on nearby U.S. Forest Service lands within 50 miles of YIR</a:t>
            </a:r>
          </a:p>
          <a:p>
            <a:r>
              <a:rPr lang="en-US" dirty="0" smtClean="0"/>
              <a:t>68,000 acre Salmon-August Complex</a:t>
            </a:r>
          </a:p>
          <a:p>
            <a:r>
              <a:rPr lang="en-US" dirty="0" smtClean="0"/>
              <a:t>100,00 acre Eclipse Complex </a:t>
            </a:r>
          </a:p>
          <a:p>
            <a:r>
              <a:rPr lang="en-US" dirty="0" smtClean="0"/>
              <a:t>27,000 acre Orleans Complex </a:t>
            </a:r>
          </a:p>
          <a:p>
            <a:r>
              <a:rPr lang="en-US" dirty="0" smtClean="0"/>
              <a:t>190,000 acre Chetco Bar complex </a:t>
            </a:r>
          </a:p>
          <a:p>
            <a:r>
              <a:rPr lang="en-US" dirty="0" smtClean="0"/>
              <a:t>34,000 acre Miller Complex 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7000" y="5682080"/>
            <a:ext cx="2590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Photo By Elizabeth Azzuz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509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0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i="1" dirty="0"/>
              <a:t>The Yurok Tribe’s 2017 Wildfire Disaster Response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F7C68-4E0A-4D69-998D-5FFF7D910D6C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81200" y="1386526"/>
            <a:ext cx="4893730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1752600"/>
            <a:ext cx="15693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From </a:t>
            </a:r>
          </a:p>
          <a:p>
            <a:r>
              <a:rPr lang="en-US" dirty="0" smtClean="0"/>
              <a:t>Weitchpec</a:t>
            </a:r>
          </a:p>
          <a:p>
            <a:r>
              <a:rPr lang="en-US" dirty="0" smtClean="0"/>
              <a:t>Bridge Looking</a:t>
            </a:r>
          </a:p>
          <a:p>
            <a:r>
              <a:rPr lang="en-US" dirty="0" smtClean="0"/>
              <a:t>Downriver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136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3725</TotalTime>
  <Words>1084</Words>
  <Application>Microsoft Office PowerPoint</Application>
  <PresentationFormat>On-screen Show (4:3)</PresentationFormat>
  <Paragraphs>236</Paragraphs>
  <Slides>34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Wingdings</vt:lpstr>
      <vt:lpstr>Office Theme</vt:lpstr>
      <vt:lpstr>The Yurok Tribe’s 2017 Wildfire Disaster Response and Reintroduction of Prescribed Fire to Help Prevent Future Wildfires</vt:lpstr>
      <vt:lpstr>Yurok Tribe’s 2017 Wildfire Disaster Response </vt:lpstr>
      <vt:lpstr>PowerPoint Presentation</vt:lpstr>
      <vt:lpstr>PowerPoint Presentation</vt:lpstr>
      <vt:lpstr>The Yurok Tribe’s 2017 Wildfire Disaster Response</vt:lpstr>
      <vt:lpstr>PowerPoint Presentation</vt:lpstr>
      <vt:lpstr>PowerPoint Presentation</vt:lpstr>
      <vt:lpstr>The Yurok Tribe’s 2017 Wildfire Disaster Response</vt:lpstr>
      <vt:lpstr>The Yurok Tribe’s 2017 Wildfire Disaster Response</vt:lpstr>
      <vt:lpstr>The Yurok Tribe’s 2017 Wildfire Disaster Response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Yurok Tribe’s 2017 Wildfire Disaster Response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Yurok Tribe’s 2017 Wildfire Disaster Response</vt:lpstr>
      <vt:lpstr>The Yurok Tribe’s 2017 Wildfire Disaster Response</vt:lpstr>
      <vt:lpstr>The Yurok Tribe’s 2017 Wildfire Disaster Response</vt:lpstr>
      <vt:lpstr>PowerPoint Presentation</vt:lpstr>
      <vt:lpstr>PowerPoint Presentation</vt:lpstr>
      <vt:lpstr>PowerPoint Presentation</vt:lpstr>
      <vt:lpstr>PowerPoint Presentation</vt:lpstr>
      <vt:lpstr>Yurok Tribe’s Reintroduction of Prescribed Fire to Help Prevent Future Wildfires </vt:lpstr>
      <vt:lpstr>Yurok Tribe’s Reintroduction of Prescribed Fire to Help Prevent Future Wildfires </vt:lpstr>
      <vt:lpstr>The Yurok Tribe’s 2017 Wildfire Disaster Response and Reintroduction of Prescribed Fire to Help Prevent Future Wildfires</vt:lpstr>
      <vt:lpstr>PowerPoint Presentation</vt:lpstr>
    </vt:vector>
  </TitlesOfParts>
  <Company>Yurok Tribe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Yurok Tribe Environmental Program (YTEP)’s Climate Change Activities</dc:title>
  <dc:creator>Joe Hostler</dc:creator>
  <cp:lastModifiedBy>Mitchell, Erica N</cp:lastModifiedBy>
  <cp:revision>321</cp:revision>
  <dcterms:created xsi:type="dcterms:W3CDTF">2013-04-02T20:00:30Z</dcterms:created>
  <dcterms:modified xsi:type="dcterms:W3CDTF">2018-06-19T16:25:49Z</dcterms:modified>
</cp:coreProperties>
</file>