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5" r:id="rId2"/>
    <p:sldId id="340" r:id="rId3"/>
    <p:sldId id="259" r:id="rId4"/>
    <p:sldId id="344" r:id="rId5"/>
    <p:sldId id="341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7" autoAdjust="0"/>
  </p:normalViewPr>
  <p:slideViewPr>
    <p:cSldViewPr>
      <p:cViewPr varScale="1">
        <p:scale>
          <a:sx n="86" d="100"/>
          <a:sy n="86" d="100"/>
        </p:scale>
        <p:origin x="15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55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96EAE-24B8-4ADD-8CCD-75C744A0CF5E}" type="datetimeFigureOut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A09A4-BC0D-46CB-A0B7-20EC9E2A8A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2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17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3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4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6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04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Explaing</a:t>
            </a:r>
            <a:r>
              <a:rPr lang="en-US" dirty="0" smtClean="0"/>
              <a:t> 24 vs 1 </a:t>
            </a:r>
            <a:r>
              <a:rPr lang="en-US" dirty="0" err="1" smtClean="0"/>
              <a:t>hr</a:t>
            </a:r>
            <a:r>
              <a:rPr lang="en-US" baseline="0" dirty="0" smtClean="0"/>
              <a:t> vs visibility. Explain AQI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9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24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Reached out to ARA’s to</a:t>
            </a:r>
            <a:r>
              <a:rPr lang="en-US" baseline="0" dirty="0" smtClean="0"/>
              <a:t> inform them of local conditions and coordinate outlook report.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79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11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7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Smoke from prescribed</a:t>
            </a:r>
            <a:r>
              <a:rPr lang="en-US" baseline="0" dirty="0" smtClean="0"/>
              <a:t>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57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10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05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72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82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45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63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5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27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60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8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Yurok Indian Reservation</a:t>
            </a:r>
            <a:r>
              <a:rPr lang="en-US" baseline="0" dirty="0" smtClean="0"/>
              <a:t> surrounded by forested lands on Six Rivers Nat’l Forest, Hoopa Valley Indian Reservation, Redwood National and State Park, Green Diamond Resource Timber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0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8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</a:t>
            </a:r>
            <a:r>
              <a:rPr lang="en-US" baseline="0" dirty="0" smtClean="0"/>
              <a:t> 100 years of fire suppression has ceased Tribal Traditional Burning and led to overstocked forests that are highly vulnerable to catastrophic fire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1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54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9A4-BC0D-46CB-A0B7-20EC9E2A8AB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C83B-B44F-4E7F-A22E-68B2DBE4D4BB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CA9C-0226-48CE-9A32-92AF45652082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62BD-A43A-42F4-95BD-55751C4BB369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1E4E-8690-4BC6-9A2F-49976D0F2B78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2937-1737-45F5-BF04-B8D865BD6459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8D8E-6D55-4C14-AB2B-04217FEB3D14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BA02-C6B9-49BA-B802-384F33D8F8D7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7BAD-F85B-4D7C-AF26-85650F39B1DA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44DB-8A69-41AB-9BE8-3151F30BC1D8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E91B-E48F-4CB1-9D8D-F67BAA273E17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3A06-3780-497E-9043-CC8FC2F85906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B4238-1DC0-4B78-B6BF-E5B230A063AB}" type="datetime1">
              <a:rPr lang="en-US" smtClean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F7C68-4E0A-4D69-998D-5FFF7D910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ools.airfire.org/" TargetMode="External"/><Relationship Id="rId5" Type="http://schemas.openxmlformats.org/officeDocument/2006/relationships/hyperlink" Target="http://www.airnow.gov/" TargetMode="External"/><Relationship Id="rId4" Type="http://schemas.openxmlformats.org/officeDocument/2006/relationships/hyperlink" Target="http://californiasmokeinfo.blogspot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epa.gov/airnow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tiff"/><Relationship Id="rId5" Type="http://schemas.openxmlformats.org/officeDocument/2006/relationships/hyperlink" Target="mailto:jhostler@yuroktribe.nsn.us" TargetMode="Externa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414" y="49242"/>
            <a:ext cx="8458200" cy="2057400"/>
          </a:xfrm>
        </p:spPr>
        <p:txBody>
          <a:bodyPr>
            <a:noAutofit/>
          </a:bodyPr>
          <a:lstStyle/>
          <a:p>
            <a:r>
              <a:rPr lang="en-US" sz="3200" i="1" dirty="0"/>
              <a:t>The Yurok Tribe’s </a:t>
            </a:r>
            <a:r>
              <a:rPr lang="en-US" sz="3200" i="1" dirty="0" smtClean="0"/>
              <a:t>2017 Wildfire </a:t>
            </a:r>
            <a:r>
              <a:rPr lang="en-US" sz="3200" i="1" dirty="0"/>
              <a:t>Disaster Response and Reintroduction of Prescribed Fire to Help Prevent Future Wildfires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5624" y="3773424"/>
            <a:ext cx="6400800" cy="2057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Presentation by: Joe Hostler 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Yurok Tribe Environmental Program-(YTEP) 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ANTHC LEO Network   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June 19</a:t>
            </a:r>
            <a:r>
              <a:rPr lang="en-US" sz="2400" baseline="30000" dirty="0" smtClean="0">
                <a:solidFill>
                  <a:schemeClr val="bg2">
                    <a:lumMod val="90000"/>
                  </a:schemeClr>
                </a:solidFill>
              </a:rPr>
              <a:t>th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 , 2018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" name="Picture 5" descr="basket design foo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144" y="6491259"/>
            <a:ext cx="9144000" cy="41563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 descr="YT_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9310" y="4659411"/>
            <a:ext cx="180469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88" y="6276728"/>
            <a:ext cx="2591025" cy="28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53" y="1344105"/>
            <a:ext cx="4968293" cy="5486400"/>
          </a:xfrm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1719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Weitchpec</a:t>
            </a:r>
          </a:p>
          <a:p>
            <a:r>
              <a:rPr lang="en-US" dirty="0" smtClean="0"/>
              <a:t>Bridge Looking</a:t>
            </a:r>
          </a:p>
          <a:p>
            <a:r>
              <a:rPr lang="en-US" dirty="0" smtClean="0"/>
              <a:t>Upriver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8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292"/>
            <a:ext cx="9144000" cy="5711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22860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The Yurok Tribe’s 2017 Wildfire Disaster Response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81000" y="6488668"/>
            <a:ext cx="4325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https://earthdata.nasa.gov/labs/worldview/</a:t>
            </a:r>
          </a:p>
        </p:txBody>
      </p:sp>
      <p:sp>
        <p:nvSpPr>
          <p:cNvPr id="6" name="Left Arrow 5"/>
          <p:cNvSpPr/>
          <p:nvPr/>
        </p:nvSpPr>
        <p:spPr>
          <a:xfrm>
            <a:off x="5181600" y="3584862"/>
            <a:ext cx="978408" cy="484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3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5" y="901373"/>
            <a:ext cx="9001030" cy="5486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5240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The Yurok Tribe’s </a:t>
            </a:r>
            <a:r>
              <a:rPr lang="en-US" sz="3200" i="1" dirty="0" smtClean="0">
                <a:latin typeface="+mj-lt"/>
              </a:rPr>
              <a:t>2017 Wildfire Disaster Response </a:t>
            </a:r>
            <a:endParaRPr lang="en-US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6477000"/>
            <a:ext cx="4325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https://earthdata.nasa.gov/labs/worldview/</a:t>
            </a:r>
          </a:p>
        </p:txBody>
      </p:sp>
      <p:sp>
        <p:nvSpPr>
          <p:cNvPr id="6" name="Left Arrow 5"/>
          <p:cNvSpPr/>
          <p:nvPr/>
        </p:nvSpPr>
        <p:spPr>
          <a:xfrm>
            <a:off x="5029200" y="3644573"/>
            <a:ext cx="978408" cy="484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2860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The Yurok Tribe’s 2017 Wildfire Disaster Response 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91000"/>
            <a:ext cx="1867114" cy="1200329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8/31/2017</a:t>
            </a:r>
          </a:p>
          <a:p>
            <a:r>
              <a:rPr lang="en-US" dirty="0" smtClean="0"/>
              <a:t>Yurok Tribe</a:t>
            </a:r>
          </a:p>
          <a:p>
            <a:r>
              <a:rPr lang="en-US" dirty="0" smtClean="0"/>
              <a:t>Weitchpec E-BAM</a:t>
            </a:r>
          </a:p>
          <a:p>
            <a:r>
              <a:rPr lang="en-US" dirty="0" smtClean="0"/>
              <a:t>Looking south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143371"/>
            <a:ext cx="1680075" cy="36933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Very Unhealthy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5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" y="0"/>
            <a:ext cx="908722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410200" y="236220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2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554"/>
            <a:ext cx="9144000" cy="36540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31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3" y="76200"/>
            <a:ext cx="8944763" cy="655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5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On August 31rst 2017 Yurok Tribal Council Declares Disaster Due to Wildland Fire Conditions on the Yurok Reservation and Surrounding Regions </a:t>
            </a:r>
          </a:p>
          <a:p>
            <a:r>
              <a:rPr lang="en-US" dirty="0" smtClean="0"/>
              <a:t>Opened breathing respite shelters </a:t>
            </a:r>
          </a:p>
          <a:p>
            <a:r>
              <a:rPr lang="en-US" dirty="0" smtClean="0"/>
              <a:t>Distributed dozens of High Efficiency Particulate Air (HEPA) filters to vulnerable people – Need electricity </a:t>
            </a:r>
          </a:p>
          <a:p>
            <a:r>
              <a:rPr lang="en-US" dirty="0" smtClean="0"/>
              <a:t>Distribute N-95 masks to public</a:t>
            </a:r>
          </a:p>
          <a:p>
            <a:r>
              <a:rPr lang="en-US" dirty="0" smtClean="0"/>
              <a:t>Door to door welfare checks</a:t>
            </a:r>
          </a:p>
          <a:p>
            <a:r>
              <a:rPr lang="en-US" dirty="0" smtClean="0"/>
              <a:t>Communicate with FEMA and Cal Office of Emergency Services (CalOES) </a:t>
            </a:r>
          </a:p>
          <a:p>
            <a:pPr lvl="2"/>
            <a:r>
              <a:rPr lang="en-US" dirty="0" smtClean="0"/>
              <a:t>Borrow 2 AirSIS radios to stream data real-time with existing Tribal AQ monitor equipment.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1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208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6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"/>
            <a:ext cx="716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/>
              <a:t>Yurok </a:t>
            </a:r>
            <a:r>
              <a:rPr lang="en-US" i="1" dirty="0"/>
              <a:t>Tribe’s 2017 Wildfire Disaster Response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981200"/>
            <a:ext cx="6553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Presentation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Background info on Yurok Tribe and landscape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2017 Wildfire Season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Cultural Burning and Prescribed Fire to build ecosystem resiliency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64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2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8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" y="15240"/>
            <a:ext cx="800862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82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Things to consider: </a:t>
            </a:r>
          </a:p>
          <a:p>
            <a:r>
              <a:rPr lang="en-US" dirty="0" smtClean="0"/>
              <a:t>Prolonged fire season can cause fatigue and impatience by public. IE: cabin fever</a:t>
            </a:r>
          </a:p>
          <a:p>
            <a:r>
              <a:rPr lang="en-US" dirty="0" smtClean="0"/>
              <a:t>May effect business IE: office closure, Admin Leave, School closure, sport events </a:t>
            </a:r>
          </a:p>
          <a:p>
            <a:r>
              <a:rPr lang="en-US" dirty="0" smtClean="0"/>
              <a:t>Emergency personnel can easily get overworked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47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Things to consider: </a:t>
            </a:r>
          </a:p>
          <a:p>
            <a:r>
              <a:rPr lang="en-US" dirty="0"/>
              <a:t>Need multiple forms of Public outreach </a:t>
            </a:r>
          </a:p>
          <a:p>
            <a:r>
              <a:rPr lang="en-US" dirty="0"/>
              <a:t>Advisory messaging important. Keep it </a:t>
            </a:r>
            <a:r>
              <a:rPr lang="en-US" dirty="0" smtClean="0"/>
              <a:t>simple</a:t>
            </a:r>
          </a:p>
          <a:p>
            <a:r>
              <a:rPr lang="en-US" dirty="0" smtClean="0"/>
              <a:t>Use common sense.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If you can taste smoke its bad for you. </a:t>
            </a:r>
            <a:endParaRPr lang="en-US" dirty="0"/>
          </a:p>
          <a:p>
            <a:r>
              <a:rPr lang="en-US" dirty="0" smtClean="0"/>
              <a:t>AQ </a:t>
            </a:r>
            <a:r>
              <a:rPr lang="en-US" dirty="0"/>
              <a:t>Monitor data </a:t>
            </a:r>
            <a:r>
              <a:rPr lang="en-US" dirty="0" smtClean="0"/>
              <a:t>helpful  </a:t>
            </a:r>
            <a:endParaRPr lang="en-US" dirty="0"/>
          </a:p>
          <a:p>
            <a:pPr lvl="1"/>
            <a:r>
              <a:rPr lang="en-US" dirty="0"/>
              <a:t>Consider site location and site security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9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lvl="1" indent="0">
              <a:buNone/>
            </a:pPr>
            <a:r>
              <a:rPr lang="en-US" dirty="0" smtClean="0"/>
              <a:t>Things to Consider: </a:t>
            </a:r>
          </a:p>
          <a:p>
            <a:pPr marL="5143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Coordinate </a:t>
            </a:r>
            <a:r>
              <a:rPr lang="en-US" dirty="0"/>
              <a:t>with Local Health Clinics </a:t>
            </a:r>
            <a:endParaRPr lang="en-US" dirty="0" smtClean="0"/>
          </a:p>
          <a:p>
            <a:pPr marL="57150" lvl="1" indent="0">
              <a:buNone/>
            </a:pPr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/>
              <a:t>25-30 people came to clinic with respiratory </a:t>
            </a:r>
            <a:r>
              <a:rPr lang="en-US" dirty="0" smtClean="0"/>
              <a:t>	concerns </a:t>
            </a:r>
            <a:r>
              <a:rPr lang="en-US" dirty="0"/>
              <a:t>during wildfire episodes) </a:t>
            </a:r>
          </a:p>
          <a:p>
            <a:pPr marL="514350" lvl="1" indent="-457200">
              <a:buFont typeface="Arial" panose="020B0604020202020204" pitchFamily="34" charset="0"/>
              <a:buChar char="•"/>
            </a:pPr>
            <a:r>
              <a:rPr lang="en-US" dirty="0"/>
              <a:t>Inadequate housing, no electricity to run HEPA </a:t>
            </a:r>
            <a:r>
              <a:rPr lang="en-US" dirty="0" smtClean="0"/>
              <a:t>filters </a:t>
            </a:r>
            <a:endParaRPr lang="en-US" dirty="0"/>
          </a:p>
          <a:p>
            <a:pPr marL="514350" lvl="1" indent="-457200">
              <a:buFont typeface="Arial" panose="020B0604020202020204" pitchFamily="34" charset="0"/>
              <a:buChar char="•"/>
            </a:pPr>
            <a:r>
              <a:rPr lang="en-US" dirty="0"/>
              <a:t>outdoor ceremonial participation increases exposure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6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447800"/>
            <a:ext cx="4415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California Air Resources Board online toolkit </a:t>
            </a:r>
          </a:p>
          <a:p>
            <a:r>
              <a:rPr lang="en-US" dirty="0" smtClean="0"/>
              <a:t>https</a:t>
            </a:r>
            <a:r>
              <a:rPr lang="en-US" dirty="0"/>
              <a:t>://www.arb.ca.gov/carpa/toolkit/toolkit-intro.htm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762000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Further resources: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90" y="122555"/>
            <a:ext cx="3817620" cy="6598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746" y="3052683"/>
            <a:ext cx="4072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http://californiasmokeinfo.blogspot.com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353985" y="21288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892" y="3861252"/>
            <a:ext cx="441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www.cdc.gov/disasters/wildfires/smoke.html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2765" y="4669821"/>
            <a:ext cx="4822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Wildfire Smoke A Guide for Public Health Officials</a:t>
            </a:r>
          </a:p>
          <a:p>
            <a:r>
              <a:rPr lang="en-US" dirty="0"/>
              <a:t>	</a:t>
            </a:r>
            <a:r>
              <a:rPr lang="en-US" dirty="0" smtClean="0"/>
              <a:t>-guidebook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5245" y="5327633"/>
            <a:ext cx="228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www.Airnow.gov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wildfire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2765" y="5987018"/>
            <a:ext cx="2351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https://tools.airfire.org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wildfire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7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480"/>
            <a:ext cx="5440680" cy="6827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762000"/>
            <a:ext cx="3146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https://www3.epa.gov/airnow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wildfire_may2016.pdf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3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32222"/>
          <a:stretch/>
        </p:blipFill>
        <p:spPr>
          <a:xfrm>
            <a:off x="51690" y="3656806"/>
            <a:ext cx="3857625" cy="3200400"/>
          </a:xfrm>
          <a:prstGeom prst="rect">
            <a:avLst/>
          </a:prstGeom>
        </p:spPr>
      </p:pic>
      <p:pic>
        <p:nvPicPr>
          <p:cNvPr id="7" name="Content Placeholder 6" descr="C:\Documents and Settings\jhostler\My Documents\Joe's files July 2011\My Pictures\acorns pic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35287" y="4106863"/>
            <a:ext cx="32087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0" y="6115703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74750" y="5459316"/>
            <a:ext cx="2060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Reviving prescribed burning to restore ecosystem and build resiliency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8236" y="11797"/>
            <a:ext cx="7938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Yurok Tribe Reintroduction </a:t>
            </a:r>
            <a:r>
              <a:rPr lang="en-US" i="1" dirty="0"/>
              <a:t>of Prescribed Fire to Help Prevent Future Wildfires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3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98679"/>
            <a:ext cx="479256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76800" y="609600"/>
            <a:ext cx="41990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/>
              <a:t>Tribal Background</a:t>
            </a:r>
          </a:p>
          <a:p>
            <a:r>
              <a:rPr lang="en-US" sz="2400" dirty="0"/>
              <a:t>Yurok People: 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/>
              <a:t>	Pueleek-laa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(</a:t>
            </a:r>
            <a:r>
              <a:rPr lang="en-US" sz="2400" dirty="0"/>
              <a:t>River Yurok</a:t>
            </a:r>
            <a:r>
              <a:rPr lang="en-US" sz="2400" dirty="0" smtClean="0"/>
              <a:t>) 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Ner’er-nerh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	(</a:t>
            </a:r>
            <a:r>
              <a:rPr lang="en-US" sz="2400" dirty="0"/>
              <a:t>Coastal Yurok) 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California’s largest Tribe </a:t>
            </a:r>
          </a:p>
          <a:p>
            <a:pPr lvl="1"/>
            <a:r>
              <a:rPr lang="en-US" sz="2400" dirty="0" smtClean="0"/>
              <a:t>Over  6,000 </a:t>
            </a:r>
            <a:r>
              <a:rPr lang="en-US" sz="2400" dirty="0"/>
              <a:t>members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000" dirty="0" smtClean="0"/>
              <a:t>Yurok </a:t>
            </a:r>
            <a:r>
              <a:rPr lang="en-US" sz="2000" dirty="0"/>
              <a:t>Indian Reservation is 1 mile each side of the lower 46 Miles of the Klamath River. = 56,000 acres. </a:t>
            </a:r>
            <a:r>
              <a:rPr lang="en-US" sz="2000" dirty="0" smtClean="0"/>
              <a:t>Recently acquired 47,000 ac of fee land adjacent to YIR.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307" y="15240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Constitution </a:t>
            </a:r>
            <a:r>
              <a:rPr lang="en-US" dirty="0"/>
              <a:t>of the Yurok </a:t>
            </a:r>
            <a:r>
              <a:rPr lang="en-US" dirty="0" smtClean="0"/>
              <a:t>Tribe </a:t>
            </a:r>
          </a:p>
          <a:p>
            <a:pPr algn="ctr"/>
            <a:r>
              <a:rPr lang="en-US" dirty="0" smtClean="0"/>
              <a:t>PREAMBLE October 22, 1993</a:t>
            </a:r>
          </a:p>
          <a:p>
            <a:r>
              <a:rPr lang="en-US" dirty="0" smtClean="0"/>
              <a:t>From </a:t>
            </a:r>
            <a:r>
              <a:rPr lang="en-US" dirty="0"/>
              <a:t>the beginning, we have followed all </a:t>
            </a:r>
            <a:r>
              <a:rPr lang="en-US" dirty="0" smtClean="0"/>
              <a:t>the laws </a:t>
            </a:r>
            <a:r>
              <a:rPr lang="en-US" dirty="0"/>
              <a:t>of the Creator, which became the whole fabric of our tribal sovereignty. In times past </a:t>
            </a:r>
            <a:r>
              <a:rPr lang="en-US" dirty="0" smtClean="0"/>
              <a:t>and now </a:t>
            </a:r>
            <a:r>
              <a:rPr lang="en-US" dirty="0"/>
              <a:t>Yurok people bless the deep river, the tall redwood trees, the rocks, the mounds, and </a:t>
            </a:r>
            <a:r>
              <a:rPr lang="en-US" dirty="0" smtClean="0"/>
              <a:t>the trails</a:t>
            </a:r>
            <a:r>
              <a:rPr lang="en-US" dirty="0"/>
              <a:t>. We pray for the health of all the animals, and prudently harvest and manage the </a:t>
            </a:r>
            <a:r>
              <a:rPr lang="en-US" dirty="0" smtClean="0"/>
              <a:t>great salmon </a:t>
            </a:r>
            <a:r>
              <a:rPr lang="en-US" dirty="0"/>
              <a:t>runs and herds of deer and elk. we never waste and use every bit of the salmon, deer, elk</a:t>
            </a:r>
            <a:r>
              <a:rPr lang="en-US" dirty="0" smtClean="0"/>
              <a:t>, sturgeon</a:t>
            </a:r>
            <a:r>
              <a:rPr lang="en-US" dirty="0"/>
              <a:t>, eels, seaweed, mussels, candlefish, otters, sea lions, seals, whales, and other ocean </a:t>
            </a:r>
            <a:r>
              <a:rPr lang="en-US" dirty="0" smtClean="0"/>
              <a:t>and river </a:t>
            </a:r>
            <a:r>
              <a:rPr lang="en-US" dirty="0"/>
              <a:t>animals. </a:t>
            </a:r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We </a:t>
            </a:r>
            <a:r>
              <a:rPr lang="en-US" b="1" i="1" dirty="0">
                <a:solidFill>
                  <a:srgbClr val="FF0000"/>
                </a:solidFill>
              </a:rPr>
              <a:t>also have practiced our stewardship of the land in the prairies and </a:t>
            </a:r>
            <a:r>
              <a:rPr lang="en-US" b="1" i="1" dirty="0" smtClean="0">
                <a:solidFill>
                  <a:srgbClr val="FF0000"/>
                </a:solidFill>
              </a:rPr>
              <a:t>forests through </a:t>
            </a:r>
            <a:r>
              <a:rPr lang="en-US" b="1" i="1" dirty="0">
                <a:solidFill>
                  <a:srgbClr val="FF0000"/>
                </a:solidFill>
              </a:rPr>
              <a:t>controlled burns that improve wildlife habitat and enhance the health and growth of </a:t>
            </a:r>
            <a:r>
              <a:rPr lang="en-US" b="1" i="1" dirty="0" smtClean="0">
                <a:solidFill>
                  <a:srgbClr val="FF0000"/>
                </a:solidFill>
              </a:rPr>
              <a:t>the tan </a:t>
            </a:r>
            <a:r>
              <a:rPr lang="en-US" b="1" i="1" dirty="0">
                <a:solidFill>
                  <a:srgbClr val="FF0000"/>
                </a:solidFill>
              </a:rPr>
              <a:t>oak acorns, hazelnuts, pepperwood nuts, berries, grasses and bushes, all of which are used </a:t>
            </a:r>
            <a:r>
              <a:rPr lang="en-US" b="1" i="1" dirty="0" smtClean="0">
                <a:solidFill>
                  <a:srgbClr val="FF0000"/>
                </a:solidFill>
              </a:rPr>
              <a:t>and provide </a:t>
            </a:r>
            <a:r>
              <a:rPr lang="en-US" b="1" i="1" dirty="0">
                <a:solidFill>
                  <a:srgbClr val="FF0000"/>
                </a:solidFill>
              </a:rPr>
              <a:t>materials for baskets, fabrics, and utensils.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152400"/>
            <a:ext cx="746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Yurok Tribe’s Reintroduction </a:t>
            </a:r>
            <a:r>
              <a:rPr lang="en-US" sz="3200" i="1" dirty="0"/>
              <a:t>of Prescribed Fire to Help Prevent Future Wildfires</a:t>
            </a:r>
            <a:endParaRPr lang="en-US" sz="3200" dirty="0"/>
          </a:p>
        </p:txBody>
      </p:sp>
      <p:pic>
        <p:nvPicPr>
          <p:cNvPr id="5" name="Picture 4" descr="YT_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186113"/>
            <a:ext cx="952893" cy="9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/>
              <a:t>Yurok Tribe’s Reintroduction of Prescribed Fire to Help Prevent Future Wildfires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922" y="1600200"/>
            <a:ext cx="5798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Through inherent authority under the Yurok Tribe’s</a:t>
            </a:r>
          </a:p>
          <a:p>
            <a:pPr marL="282575"/>
            <a:r>
              <a:rPr lang="en-US" dirty="0" smtClean="0"/>
              <a:t>Air Quality Ordinance and Smoke Management Plan</a:t>
            </a:r>
          </a:p>
          <a:p>
            <a:pPr marL="282575"/>
            <a:r>
              <a:rPr lang="en-US" dirty="0" smtClean="0"/>
              <a:t>YTEP issues burn permits on the YIR.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Tribal Member led Cultural Fire Management </a:t>
            </a:r>
          </a:p>
          <a:p>
            <a:pPr marL="282575"/>
            <a:r>
              <a:rPr lang="en-US" dirty="0" smtClean="0"/>
              <a:t>Council conducting cultural burns on YIR.  -TREX trainings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Beginning a process to scale up burned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1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/>
              <a:t>Yurok Tribe’s Reintroduction of Prescribed Fire to Help Prevent Future Wildfires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29" y="1143000"/>
            <a:ext cx="8229600" cy="557847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Yurok Tribe Acquiring 47,000 acres of </a:t>
            </a:r>
            <a:r>
              <a:rPr lang="en-US" sz="2400" dirty="0" smtClean="0"/>
              <a:t>timberland on and adjacent to YIR.  </a:t>
            </a:r>
            <a:r>
              <a:rPr lang="en-US" sz="2400" i="1" dirty="0"/>
              <a:t>	</a:t>
            </a:r>
          </a:p>
          <a:p>
            <a:pPr lvl="1"/>
            <a:r>
              <a:rPr lang="en-US" sz="2400" i="1" dirty="0"/>
              <a:t>Management Planning includes prescribed burning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Yurok Tribe's Landscape Level Traditional Management project</a:t>
            </a:r>
          </a:p>
          <a:p>
            <a:pPr marL="339725" indent="574675">
              <a:buNone/>
            </a:pPr>
            <a:r>
              <a:rPr lang="en-US" sz="2400" dirty="0" smtClean="0"/>
              <a:t>During </a:t>
            </a:r>
            <a:r>
              <a:rPr lang="en-US" sz="2400" dirty="0"/>
              <a:t>this project, the primary resource concerns are to move away from revenue driven timber-oriented forest management and their legacy fragmentation on Yurok lands towards traditionally important native species, and reinstates a variety of land management techniques that </a:t>
            </a:r>
            <a:r>
              <a:rPr lang="en-US" sz="2400" dirty="0" smtClean="0"/>
              <a:t>include </a:t>
            </a:r>
            <a:r>
              <a:rPr lang="en-US" sz="2400" dirty="0"/>
              <a:t>species conservation and water quality improvements.  </a:t>
            </a:r>
            <a:r>
              <a:rPr lang="en-US" sz="2400" i="1" dirty="0">
                <a:solidFill>
                  <a:srgbClr val="FF0000"/>
                </a:solidFill>
              </a:rPr>
              <a:t>But also, the specific use of prescribed fire on the landscape as tree management for clearing underbrush, stimulating the type of vegetation growth </a:t>
            </a:r>
            <a:r>
              <a:rPr lang="en-US" sz="2400" i="1" dirty="0" smtClean="0">
                <a:solidFill>
                  <a:srgbClr val="FF0000"/>
                </a:solidFill>
              </a:rPr>
              <a:t>that </a:t>
            </a:r>
            <a:r>
              <a:rPr lang="en-US" sz="2400" i="1" dirty="0">
                <a:solidFill>
                  <a:srgbClr val="FF0000"/>
                </a:solidFill>
              </a:rPr>
              <a:t>is useful for traditional gathering and limits the encroachment of Douglas fir on the open prairies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</a:p>
          <a:p>
            <a:pPr marL="682625"/>
            <a:r>
              <a:rPr lang="en-US" sz="2400" i="1" dirty="0" smtClean="0"/>
              <a:t>Yurok Tribe Carbon Forest Project </a:t>
            </a:r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03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i="1" dirty="0"/>
              <a:t>The Yurok Tribe’s 2017 Wildfire Disaster Response and Reintroduction of Prescribed Fire to Help Prevent Future Wildfires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9" y="1394520"/>
            <a:ext cx="8046156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4159" y="1430542"/>
            <a:ext cx="7728439" cy="20313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Lessons Learned: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It’s not </a:t>
            </a:r>
            <a:r>
              <a:rPr lang="en-US" b="1" i="1" dirty="0" smtClean="0"/>
              <a:t>IF</a:t>
            </a:r>
            <a:r>
              <a:rPr lang="en-US" dirty="0" smtClean="0"/>
              <a:t> but </a:t>
            </a:r>
            <a:r>
              <a:rPr lang="en-US" b="1" i="1" dirty="0" smtClean="0"/>
              <a:t>WHEN</a:t>
            </a:r>
            <a:r>
              <a:rPr lang="en-US" dirty="0" smtClean="0"/>
              <a:t> wildfire will effect your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Partner with surrounding jurisdictions. </a:t>
            </a:r>
          </a:p>
          <a:p>
            <a:r>
              <a:rPr lang="en-US" dirty="0"/>
              <a:t>	</a:t>
            </a:r>
            <a:r>
              <a:rPr lang="en-US" dirty="0" smtClean="0"/>
              <a:t>IE: Pre and Post wildfire season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Prescribed fire can be beneficial in reducing wildfire intensity and smoke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Prescribed fire can be beneficial in restoring ecosystems &amp; cultural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96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ket design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30"/>
            <a:ext cx="9144000" cy="415636"/>
          </a:xfrm>
          <a:prstGeom prst="rect">
            <a:avLst/>
          </a:prstGeom>
        </p:spPr>
      </p:pic>
      <p:pic>
        <p:nvPicPr>
          <p:cNvPr id="9" name="Picture 8" descr="IMG_20140117_171434_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3866029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648200" y="1143000"/>
            <a:ext cx="4038600" cy="5257800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Joe Hostler 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Yurok Tribe Environmental Program (YTEP)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  <a:hlinkClick r:id="rId5"/>
              </a:rPr>
              <a:t>jhostler@yuroktribe.nsn.us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(707)482-1822 x1010</a:t>
            </a:r>
          </a:p>
          <a:p>
            <a:pPr algn="ctr">
              <a:buNone/>
            </a:pPr>
            <a:r>
              <a:rPr lang="en-US" sz="2000" dirty="0" smtClean="0"/>
              <a:t>www.yuroktribe.org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 descr="YT_Logo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1295400"/>
            <a:ext cx="2420355" cy="2452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304800"/>
            <a:ext cx="1830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Wo-hlklaw’</a:t>
            </a:r>
          </a:p>
          <a:p>
            <a:pPr algn="ctr"/>
            <a:r>
              <a:rPr lang="en-US" sz="2800" dirty="0" smtClean="0"/>
              <a:t>Thank you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0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3010" y="4069220"/>
            <a:ext cx="3426249" cy="27434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6" y="39704"/>
            <a:ext cx="5762520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7988" y="5612329"/>
            <a:ext cx="2037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by Jen Kalt California Indian Basket weavers Association (CIBA)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384" y="4114562"/>
            <a:ext cx="3432345" cy="2743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059492"/>
            <a:ext cx="274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www.californiabaskets.com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1" y="4129152"/>
            <a:ext cx="1371600" cy="147732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Basket, materials and photo by Deborah McConnell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80" y="39704"/>
            <a:ext cx="2743200" cy="4114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88" y="4495800"/>
            <a:ext cx="21152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NW California Tribes</a:t>
            </a:r>
          </a:p>
          <a:p>
            <a:r>
              <a:rPr lang="en-US" dirty="0"/>
              <a:t>a</a:t>
            </a:r>
            <a:r>
              <a:rPr lang="en-US" dirty="0" smtClean="0"/>
              <a:t>re world renowned</a:t>
            </a:r>
          </a:p>
          <a:p>
            <a:r>
              <a:rPr lang="en-US" dirty="0" smtClean="0"/>
              <a:t>Basket weavers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materials </a:t>
            </a:r>
          </a:p>
          <a:p>
            <a:r>
              <a:rPr lang="en-US" dirty="0" smtClean="0"/>
              <a:t>     Require burning </a:t>
            </a:r>
          </a:p>
        </p:txBody>
      </p:sp>
    </p:spTree>
    <p:extLst>
      <p:ext uri="{BB962C8B-B14F-4D97-AF65-F5344CB8AC3E}">
        <p14:creationId xmlns:p14="http://schemas.microsoft.com/office/powerpoint/2010/main" val="266133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001" y="1752600"/>
            <a:ext cx="786087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Yurok Indian Reservation has pristine air for much of the year except during </a:t>
            </a:r>
          </a:p>
          <a:p>
            <a:r>
              <a:rPr lang="en-US" dirty="0" smtClean="0"/>
              <a:t>Summer Wildfire season. </a:t>
            </a:r>
          </a:p>
          <a:p>
            <a:endParaRPr lang="en-US" dirty="0"/>
          </a:p>
          <a:p>
            <a:r>
              <a:rPr lang="en-US" dirty="0" smtClean="0"/>
              <a:t>Yurok Indian Reservation is overlapped by the Redwood National Park </a:t>
            </a:r>
          </a:p>
          <a:p>
            <a:r>
              <a:rPr lang="en-US" dirty="0" smtClean="0"/>
              <a:t>which is a congressionally designated Class 1 Air shed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Wildfire </a:t>
            </a:r>
            <a:r>
              <a:rPr lang="en-US" dirty="0">
                <a:solidFill>
                  <a:srgbClr val="FFFF00"/>
                </a:solidFill>
              </a:rPr>
              <a:t>Smoke has impacted the Yurok Indian Reservation 13 of the past 19 years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Projected climate change impacts are becoming our reality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increased </a:t>
            </a:r>
            <a:r>
              <a:rPr lang="en-US" dirty="0">
                <a:solidFill>
                  <a:srgbClr val="FFFF00"/>
                </a:solidFill>
              </a:rPr>
              <a:t>wildfire season duration &amp; intensity.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Increased drought,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Shorter &amp; more intense wet season causes more plant growth which </a:t>
            </a:r>
          </a:p>
          <a:p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	dries out during summer dry season.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Dealing with wildfire smoke is now a regular occurrence 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456017"/>
            <a:ext cx="9067800" cy="3806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739"/>
            <a:ext cx="9144000" cy="60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9249"/>
            <a:ext cx="9144000" cy="472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5092301"/>
            <a:ext cx="6421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using tree cores near the Yurok Reservation in NW California </a:t>
            </a:r>
          </a:p>
          <a:p>
            <a:r>
              <a:rPr lang="en-US" dirty="0" smtClean="0"/>
              <a:t>Note: Timing of Federal Fire suppression policies in early 1900’s </a:t>
            </a:r>
          </a:p>
          <a:p>
            <a:r>
              <a:rPr lang="en-US" dirty="0" smtClean="0"/>
              <a:t>and reduction of acres burned. </a:t>
            </a:r>
            <a:endParaRPr lang="en-US" dirty="0"/>
          </a:p>
        </p:txBody>
      </p:sp>
      <p:sp>
        <p:nvSpPr>
          <p:cNvPr id="14" name="Bent-Up Arrow 13"/>
          <p:cNvSpPr/>
          <p:nvPr/>
        </p:nvSpPr>
        <p:spPr>
          <a:xfrm>
            <a:off x="7115572" y="4912922"/>
            <a:ext cx="850392" cy="731520"/>
          </a:xfrm>
          <a:prstGeom prst="bentUpArrow">
            <a:avLst>
              <a:gd name="adj1" fmla="val 25000"/>
              <a:gd name="adj2" fmla="val 25000"/>
              <a:gd name="adj3" fmla="val 38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6019800"/>
            <a:ext cx="542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Tribal members have been arrested for cultural burning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44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5626747" cy="6400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344" y="533400"/>
            <a:ext cx="196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www.cal-adapt.org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371600" y="1828800"/>
            <a:ext cx="1905000" cy="609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8837" y="2149349"/>
            <a:ext cx="15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change expected to increase wildfire size and severity</a:t>
            </a:r>
          </a:p>
        </p:txBody>
      </p:sp>
    </p:spTree>
    <p:extLst>
      <p:ext uri="{BB962C8B-B14F-4D97-AF65-F5344CB8AC3E}">
        <p14:creationId xmlns:p14="http://schemas.microsoft.com/office/powerpoint/2010/main" val="149357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/>
              <a:t>The Yurok Tribe’s 2017 Wildfire Disaster Response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basket design foo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72200"/>
            <a:ext cx="9144000" cy="415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4438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Disclaimer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I’m not an “expert.”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Project wasn’t perfect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Intention is to help show others one way to conduct TEK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33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1010730"/>
            <a:ext cx="320040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Beginning in July of 2017 Lightning caused multiple wildfires on nearby U.S. Forest Service lands within 50 miles of YIR</a:t>
            </a:r>
          </a:p>
          <a:p>
            <a:r>
              <a:rPr lang="en-US" dirty="0" smtClean="0"/>
              <a:t>68,000 acre Salmon-August Complex</a:t>
            </a:r>
          </a:p>
          <a:p>
            <a:r>
              <a:rPr lang="en-US" dirty="0" smtClean="0"/>
              <a:t>100,00 acre Eclipse Complex </a:t>
            </a:r>
          </a:p>
          <a:p>
            <a:r>
              <a:rPr lang="en-US" dirty="0" smtClean="0"/>
              <a:t>27,000 acre Orleans Complex </a:t>
            </a:r>
          </a:p>
          <a:p>
            <a:r>
              <a:rPr lang="en-US" dirty="0" smtClean="0"/>
              <a:t>190,000 acre Chetco Bar complex </a:t>
            </a:r>
          </a:p>
          <a:p>
            <a:r>
              <a:rPr lang="en-US" dirty="0" smtClean="0"/>
              <a:t>34,000 acre Miller Complex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5682080"/>
            <a:ext cx="2590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 By Elizabeth Azzuz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0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The Yurok Tribe’s 2017 Wildfire Disaster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7C68-4E0A-4D69-998D-5FFF7D910D6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386526"/>
            <a:ext cx="489373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752600"/>
            <a:ext cx="1569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</a:p>
          <a:p>
            <a:r>
              <a:rPr lang="en-US" dirty="0" smtClean="0"/>
              <a:t>Weitchpec</a:t>
            </a:r>
          </a:p>
          <a:p>
            <a:r>
              <a:rPr lang="en-US" dirty="0" smtClean="0"/>
              <a:t>Bridge Looking</a:t>
            </a:r>
          </a:p>
          <a:p>
            <a:r>
              <a:rPr lang="en-US" dirty="0" smtClean="0"/>
              <a:t>Downriver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36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1084</Words>
  <Application>Microsoft Office PowerPoint</Application>
  <PresentationFormat>On-screen Show (4:3)</PresentationFormat>
  <Paragraphs>236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The Yurok Tribe’s 2017 Wildfire Disaster Response and Reintroduction of Prescribed Fire to Help Prevent Future Wildfires</vt:lpstr>
      <vt:lpstr>Yurok Tribe’s 2017 Wildfire Disaster Response </vt:lpstr>
      <vt:lpstr>PowerPoint Presentation</vt:lpstr>
      <vt:lpstr>PowerPoint Presentation</vt:lpstr>
      <vt:lpstr>The Yurok Tribe’s 2017 Wildfire Disaster Response</vt:lpstr>
      <vt:lpstr>PowerPoint Presentation</vt:lpstr>
      <vt:lpstr>PowerPoint Presentation</vt:lpstr>
      <vt:lpstr>The Yurok Tribe’s 2017 Wildfire Disaster Response</vt:lpstr>
      <vt:lpstr>The Yurok Tribe’s 2017 Wildfire Disaster Response</vt:lpstr>
      <vt:lpstr>The Yurok Tribe’s 2017 Wildfire Disaster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Yurok Tribe’s 2017 Wildfire Disaster Response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Yurok Tribe’s 2017 Wildfire Disaster Response</vt:lpstr>
      <vt:lpstr>The Yurok Tribe’s 2017 Wildfire Disaster Response</vt:lpstr>
      <vt:lpstr>The Yurok Tribe’s 2017 Wildfire Disaster Response</vt:lpstr>
      <vt:lpstr>PowerPoint Presentation</vt:lpstr>
      <vt:lpstr>PowerPoint Presentation</vt:lpstr>
      <vt:lpstr>PowerPoint Presentation</vt:lpstr>
      <vt:lpstr>PowerPoint Presentation</vt:lpstr>
      <vt:lpstr>Yurok Tribe’s Reintroduction of Prescribed Fire to Help Prevent Future Wildfires </vt:lpstr>
      <vt:lpstr>Yurok Tribe’s Reintroduction of Prescribed Fire to Help Prevent Future Wildfires </vt:lpstr>
      <vt:lpstr>The Yurok Tribe’s 2017 Wildfire Disaster Response and Reintroduction of Prescribed Fire to Help Prevent Future Wildfires</vt:lpstr>
      <vt:lpstr>PowerPoint Presentation</vt:lpstr>
    </vt:vector>
  </TitlesOfParts>
  <Company>Yurok Tribe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Yurok Tribe Environmental Program (YTEP)’s Climate Change Activities</dc:title>
  <dc:creator>Joe Hostler</dc:creator>
  <cp:lastModifiedBy>Mitchell, Erica N</cp:lastModifiedBy>
  <cp:revision>321</cp:revision>
  <dcterms:created xsi:type="dcterms:W3CDTF">2013-04-02T20:00:30Z</dcterms:created>
  <dcterms:modified xsi:type="dcterms:W3CDTF">2018-06-19T16:25:49Z</dcterms:modified>
</cp:coreProperties>
</file>