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4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64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3C7AF-160C-434D-87FA-0C207B1B6B1C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4D38-CC4E-4EF6-9BD6-54FAD2CE0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26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3C7AF-160C-434D-87FA-0C207B1B6B1C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4D38-CC4E-4EF6-9BD6-54FAD2CE0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932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3C7AF-160C-434D-87FA-0C207B1B6B1C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4D38-CC4E-4EF6-9BD6-54FAD2CE0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32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3C7AF-160C-434D-87FA-0C207B1B6B1C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4D38-CC4E-4EF6-9BD6-54FAD2CE0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851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3C7AF-160C-434D-87FA-0C207B1B6B1C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4D38-CC4E-4EF6-9BD6-54FAD2CE0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95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3C7AF-160C-434D-87FA-0C207B1B6B1C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4D38-CC4E-4EF6-9BD6-54FAD2CE0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646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3C7AF-160C-434D-87FA-0C207B1B6B1C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4D38-CC4E-4EF6-9BD6-54FAD2CE0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259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3C7AF-160C-434D-87FA-0C207B1B6B1C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4D38-CC4E-4EF6-9BD6-54FAD2CE0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603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3C7AF-160C-434D-87FA-0C207B1B6B1C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4D38-CC4E-4EF6-9BD6-54FAD2CE0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28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3C7AF-160C-434D-87FA-0C207B1B6B1C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4D38-CC4E-4EF6-9BD6-54FAD2CE0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407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3C7AF-160C-434D-87FA-0C207B1B6B1C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A4D38-CC4E-4EF6-9BD6-54FAD2CE0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074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3C7AF-160C-434D-87FA-0C207B1B6B1C}" type="datetimeFigureOut">
              <a:rPr lang="en-US" smtClean="0"/>
              <a:t>8/20/2019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A4D38-CC4E-4EF6-9BD6-54FAD2CE0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166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3" b="14568"/>
          <a:stretch/>
        </p:blipFill>
        <p:spPr>
          <a:xfrm>
            <a:off x="-177504" y="-53834"/>
            <a:ext cx="10737313" cy="69118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7402" y="1263652"/>
            <a:ext cx="7537450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heat of summer: reporting on the chum salmon die-off on the Yukon River</a:t>
            </a:r>
            <a:endParaRPr lang="en-US" sz="4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17399" y="5406608"/>
            <a:ext cx="41511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Stephanie Quinn-Davidson</a:t>
            </a:r>
          </a:p>
          <a:p>
            <a:r>
              <a:rPr 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Director, Yukon River Inter-Tribal Fish Commission</a:t>
            </a:r>
            <a:endParaRPr 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40" y="5112163"/>
            <a:ext cx="1494070" cy="84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46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263" y="549434"/>
            <a:ext cx="332610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b="1" dirty="0"/>
              <a:t>Our observations:</a:t>
            </a:r>
            <a:endParaRPr lang="en-US" sz="33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4097" y="1434333"/>
            <a:ext cx="872598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dirty="0"/>
              <a:t>Extremely low water</a:t>
            </a:r>
            <a:endParaRPr lang="en-US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dirty="0"/>
              <a:t>Warm water, though not alarmingly high at the time (~60 degrees F)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dirty="0"/>
              <a:t>Adequate dissolved oxygen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dirty="0"/>
              <a:t>Almost immediately started seeing dead salmon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dirty="0"/>
              <a:t>Counted dead salmon along 200 mile stretch = 850 salmon</a:t>
            </a:r>
          </a:p>
          <a:p>
            <a:pPr marL="557199" lvl="1" indent="-214308">
              <a:buFont typeface="Arial" panose="020B0604020202020204" pitchFamily="34" charset="0"/>
              <a:buChar char="•"/>
            </a:pPr>
            <a:r>
              <a:rPr lang="en-US" dirty="0"/>
              <a:t>However, every time we stopped to do a foot survey, counted roughly 4 to 10 times as many than what we saw while boating past</a:t>
            </a:r>
          </a:p>
          <a:p>
            <a:pPr marL="557199" lvl="1" indent="-214308">
              <a:buFont typeface="Arial" panose="020B0604020202020204" pitchFamily="34" charset="0"/>
              <a:buChar char="•"/>
            </a:pPr>
            <a:r>
              <a:rPr lang="en-US" dirty="0"/>
              <a:t>Die-off event is likely in the thousands, at least, on the Koyukuk River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dirty="0"/>
              <a:t>Every salmon we were able to cut open had not yet spawned or looked close to spawning</a:t>
            </a:r>
          </a:p>
          <a:p>
            <a:pPr marL="557199" lvl="1" indent="-214308">
              <a:buFont typeface="Arial" panose="020B0604020202020204" pitchFamily="34" charset="0"/>
              <a:buChar char="•"/>
            </a:pPr>
            <a:r>
              <a:rPr lang="en-US" dirty="0"/>
              <a:t>Even decayed salmon could tell they hadn’t spawned. 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dirty="0"/>
              <a:t>No signs of infections, disease, worms, parasites, lesions, tumors, etc. These salmon looked perfectly healthy. 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dirty="0"/>
              <a:t>Only two dead pike. No dead kings. </a:t>
            </a:r>
          </a:p>
        </p:txBody>
      </p:sp>
    </p:spTree>
    <p:extLst>
      <p:ext uri="{BB962C8B-B14F-4D97-AF65-F5344CB8AC3E}">
        <p14:creationId xmlns:p14="http://schemas.microsoft.com/office/powerpoint/2010/main" val="2152853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572" t="14730" r="33714" b="18223"/>
          <a:stretch/>
        </p:blipFill>
        <p:spPr>
          <a:xfrm>
            <a:off x="2300939" y="857253"/>
            <a:ext cx="6405458" cy="51713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7788" y="2300696"/>
            <a:ext cx="23251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/>
              <a:t>Record-setting temperatures in early July…</a:t>
            </a:r>
          </a:p>
          <a:p>
            <a:endParaRPr lang="en-US" sz="2700" dirty="0"/>
          </a:p>
          <a:p>
            <a:r>
              <a:rPr lang="en-US" sz="2700" dirty="0"/>
              <a:t>20+ degrees above average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2544368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5209" y="304991"/>
            <a:ext cx="274459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b="1" dirty="0"/>
              <a:t>Likely theory…</a:t>
            </a:r>
            <a:endParaRPr lang="en-US" sz="33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93" y="1434333"/>
            <a:ext cx="3264355" cy="2635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540" y="1106126"/>
            <a:ext cx="5738462" cy="44342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84" y="4197352"/>
            <a:ext cx="2294467" cy="172085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 rot="19624550">
            <a:off x="5416549" y="2324101"/>
            <a:ext cx="1466850" cy="4635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Oval 6"/>
          <p:cNvSpPr/>
          <p:nvPr/>
        </p:nvSpPr>
        <p:spPr>
          <a:xfrm rot="18783665">
            <a:off x="4360909" y="3757435"/>
            <a:ext cx="645819" cy="2874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Oval 7"/>
          <p:cNvSpPr/>
          <p:nvPr/>
        </p:nvSpPr>
        <p:spPr>
          <a:xfrm rot="20201870">
            <a:off x="7231949" y="2881439"/>
            <a:ext cx="887251" cy="33901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003052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352" y="559718"/>
            <a:ext cx="331327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b="1" dirty="0"/>
              <a:t>Moving forward…</a:t>
            </a:r>
            <a:endParaRPr lang="en-US" sz="33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52" y="2768603"/>
            <a:ext cx="1818916" cy="32321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8802" y="1496067"/>
            <a:ext cx="77988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dirty="0"/>
              <a:t>We were about a week late by the time a team of scientists could get out there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dirty="0"/>
              <a:t>The need for a coordinated monitoring network that we can activate quickly</a:t>
            </a:r>
          </a:p>
          <a:p>
            <a:pPr marL="557199" lvl="1" indent="-214308">
              <a:buFont typeface="Arial" panose="020B0604020202020204" pitchFamily="34" charset="0"/>
              <a:buChar char="•"/>
            </a:pPr>
            <a:r>
              <a:rPr lang="en-US" dirty="0"/>
              <a:t>Will require local citizen participation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dirty="0"/>
              <a:t>Temperature monitoring network to anticipate die-offs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783" y="2768600"/>
            <a:ext cx="3429000" cy="2571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299" y="2768603"/>
            <a:ext cx="3175701" cy="238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76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8048" y="495113"/>
            <a:ext cx="327506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b="1" dirty="0"/>
              <a:t>Media coverage…</a:t>
            </a:r>
            <a:endParaRPr lang="en-US" sz="33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8889" r="25069" b="5185"/>
          <a:stretch/>
        </p:blipFill>
        <p:spPr>
          <a:xfrm>
            <a:off x="107951" y="1434333"/>
            <a:ext cx="4863096" cy="3136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6458" t="22469" r="20069" b="5062"/>
          <a:stretch/>
        </p:blipFill>
        <p:spPr>
          <a:xfrm>
            <a:off x="4832353" y="3209122"/>
            <a:ext cx="4241800" cy="27242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44299" y="1975479"/>
            <a:ext cx="3662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Recently exploded on national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453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429" t="10667" r="23286" b="9587"/>
          <a:stretch/>
        </p:blipFill>
        <p:spPr>
          <a:xfrm>
            <a:off x="3515281" y="873329"/>
            <a:ext cx="5628719" cy="5122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69" y="873329"/>
            <a:ext cx="3212753" cy="51333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8007" y="277830"/>
            <a:ext cx="231640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b="1" dirty="0"/>
              <a:t>First reports</a:t>
            </a:r>
            <a:endParaRPr lang="en-US" sz="3300" b="1" dirty="0"/>
          </a:p>
        </p:txBody>
      </p:sp>
    </p:spTree>
    <p:extLst>
      <p:ext uri="{BB962C8B-B14F-4D97-AF65-F5344CB8AC3E}">
        <p14:creationId xmlns:p14="http://schemas.microsoft.com/office/powerpoint/2010/main" val="2359477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429" t="10667" r="23286" b="9587"/>
          <a:stretch/>
        </p:blipFill>
        <p:spPr>
          <a:xfrm>
            <a:off x="3528591" y="1078355"/>
            <a:ext cx="5403452" cy="49179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46" y="1078355"/>
            <a:ext cx="3077923" cy="49179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0668" y="368365"/>
            <a:ext cx="231640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b="1" dirty="0"/>
              <a:t>First reports</a:t>
            </a:r>
            <a:endParaRPr lang="en-US" sz="3300" b="1" dirty="0"/>
          </a:p>
        </p:txBody>
      </p:sp>
      <p:sp>
        <p:nvSpPr>
          <p:cNvPr id="5" name="Oval 4"/>
          <p:cNvSpPr/>
          <p:nvPr/>
        </p:nvSpPr>
        <p:spPr>
          <a:xfrm>
            <a:off x="238540" y="5533756"/>
            <a:ext cx="3102429" cy="3526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Oval 5"/>
          <p:cNvSpPr/>
          <p:nvPr/>
        </p:nvSpPr>
        <p:spPr>
          <a:xfrm>
            <a:off x="9307286" y="2326823"/>
            <a:ext cx="457201" cy="2579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628602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2643" t="19048" r="40357"/>
          <a:stretch/>
        </p:blipFill>
        <p:spPr>
          <a:xfrm>
            <a:off x="4682839" y="1484580"/>
            <a:ext cx="4037976" cy="49695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2643" t="19048" r="40643" b="8698"/>
          <a:stretch/>
        </p:blipFill>
        <p:spPr>
          <a:xfrm>
            <a:off x="197552" y="1566061"/>
            <a:ext cx="4269270" cy="472609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2253" y="452881"/>
            <a:ext cx="733893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b="1" dirty="0"/>
              <a:t>We activated our social media network…</a:t>
            </a:r>
            <a:endParaRPr lang="en-US" sz="3300" b="1" dirty="0"/>
          </a:p>
        </p:txBody>
      </p:sp>
      <p:sp>
        <p:nvSpPr>
          <p:cNvPr id="8" name="Rectangle 7"/>
          <p:cNvSpPr/>
          <p:nvPr/>
        </p:nvSpPr>
        <p:spPr>
          <a:xfrm>
            <a:off x="1386543" y="2867898"/>
            <a:ext cx="3080279" cy="8892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8270842" y="2389384"/>
            <a:ext cx="568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173548" y="3386381"/>
            <a:ext cx="568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11712" y="4464247"/>
            <a:ext cx="568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542418" y="5667934"/>
            <a:ext cx="67518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July 23</a:t>
            </a:r>
            <a:endParaRPr lang="en-US" sz="1350" b="1" dirty="0"/>
          </a:p>
        </p:txBody>
      </p:sp>
    </p:spTree>
    <p:extLst>
      <p:ext uri="{BB962C8B-B14F-4D97-AF65-F5344CB8AC3E}">
        <p14:creationId xmlns:p14="http://schemas.microsoft.com/office/powerpoint/2010/main" val="809875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" y="857252"/>
            <a:ext cx="910120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b="1" dirty="0"/>
              <a:t>Hired a local fisherman to do a more formal survey</a:t>
            </a:r>
            <a:endParaRPr lang="en-US" sz="33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09" y="1554958"/>
            <a:ext cx="2504673" cy="44457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33205" y="1554957"/>
            <a:ext cx="46843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dirty="0"/>
              <a:t>Document location</a:t>
            </a:r>
          </a:p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dirty="0"/>
              <a:t>Count salmon and in how many miles of river</a:t>
            </a:r>
          </a:p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dirty="0"/>
              <a:t>Take pictures</a:t>
            </a:r>
          </a:p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dirty="0"/>
              <a:t>Cut open salmon and observe for eggs/milt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542418" y="5667934"/>
            <a:ext cx="67518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July 24</a:t>
            </a:r>
            <a:endParaRPr lang="en-US" sz="1350" b="1" dirty="0"/>
          </a:p>
        </p:txBody>
      </p:sp>
    </p:spTree>
    <p:extLst>
      <p:ext uri="{BB962C8B-B14F-4D97-AF65-F5344CB8AC3E}">
        <p14:creationId xmlns:p14="http://schemas.microsoft.com/office/powerpoint/2010/main" val="286421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114" y="3483067"/>
            <a:ext cx="1714500" cy="2286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3704" y="3483067"/>
            <a:ext cx="1714500" cy="228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" y="857252"/>
            <a:ext cx="910120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b="1" dirty="0"/>
              <a:t>Hired a local fisherman to do a more formal survey</a:t>
            </a:r>
            <a:endParaRPr lang="en-US" sz="33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09" y="1554958"/>
            <a:ext cx="2504673" cy="44457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9294" y="3701687"/>
            <a:ext cx="2286000" cy="1714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33205" y="1554957"/>
            <a:ext cx="46843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dirty="0"/>
              <a:t>Document location</a:t>
            </a:r>
          </a:p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dirty="0"/>
              <a:t>Count salmon and in how many miles of river</a:t>
            </a:r>
          </a:p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dirty="0"/>
              <a:t>Take pictures</a:t>
            </a:r>
          </a:p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dirty="0"/>
              <a:t>Cut open salmon and observe for eggs/milt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922171" y="2939944"/>
            <a:ext cx="623927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FF0000"/>
                </a:solidFill>
              </a:rPr>
              <a:t>Reported 100+ dead salmon in one bend of river and over 250 overall in short survey</a:t>
            </a:r>
            <a:endParaRPr lang="en-US" sz="135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42418" y="5667934"/>
            <a:ext cx="67518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July 25</a:t>
            </a:r>
            <a:endParaRPr lang="en-US" sz="1350" b="1" dirty="0"/>
          </a:p>
        </p:txBody>
      </p:sp>
    </p:spTree>
    <p:extLst>
      <p:ext uri="{BB962C8B-B14F-4D97-AF65-F5344CB8AC3E}">
        <p14:creationId xmlns:p14="http://schemas.microsoft.com/office/powerpoint/2010/main" val="72770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" y="370270"/>
            <a:ext cx="918764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b="1" dirty="0"/>
              <a:t>Decide to take delegation of scientists to document</a:t>
            </a:r>
            <a:endParaRPr lang="en-US" sz="33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6428" t="10666" b="4000"/>
          <a:stretch/>
        </p:blipFill>
        <p:spPr>
          <a:xfrm>
            <a:off x="1319350" y="1434332"/>
            <a:ext cx="7824653" cy="44941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3" y="2888524"/>
            <a:ext cx="71686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Hughes</a:t>
            </a:r>
            <a:endParaRPr lang="en-US" sz="135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118759" y="4354830"/>
            <a:ext cx="62709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 err="1"/>
              <a:t>Huslia</a:t>
            </a:r>
            <a:endParaRPr lang="en-US" sz="135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1434334"/>
            <a:ext cx="3141311" cy="242737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 rot="20271945">
            <a:off x="1236241" y="2144826"/>
            <a:ext cx="405250" cy="24241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Box 7"/>
          <p:cNvSpPr txBox="1"/>
          <p:nvPr/>
        </p:nvSpPr>
        <p:spPr>
          <a:xfrm>
            <a:off x="9542418" y="5667934"/>
            <a:ext cx="67518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July 26</a:t>
            </a:r>
            <a:endParaRPr lang="en-US" sz="135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6162" y="3742604"/>
            <a:ext cx="2523080" cy="189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4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"/>
            <a:ext cx="9243587" cy="693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805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306" y="919799"/>
            <a:ext cx="4137116" cy="31028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49" y="3490350"/>
            <a:ext cx="3347202" cy="25104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618" y="3378200"/>
            <a:ext cx="3429000" cy="2571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76068" y="1327220"/>
            <a:ext cx="3080477" cy="231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31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</TotalTime>
  <Words>341</Words>
  <Application>Microsoft Office PowerPoint</Application>
  <PresentationFormat>On-screen Show (4:3)</PresentationFormat>
  <Paragraphs>53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Tanana Chiefs Conference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Schmidt</dc:creator>
  <cp:lastModifiedBy>Mitchell, Erica N</cp:lastModifiedBy>
  <cp:revision>12</cp:revision>
  <dcterms:created xsi:type="dcterms:W3CDTF">2019-08-19T23:44:45Z</dcterms:created>
  <dcterms:modified xsi:type="dcterms:W3CDTF">2019-08-20T17:47:18Z</dcterms:modified>
</cp:coreProperties>
</file>