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ss - No Graphics">
    <p:bg>
      <p:bgPr>
        <a:solidFill>
          <a:srgbClr val="97B5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428977" y="-1"/>
            <a:ext cx="12146846" cy="2275841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57799" marR="57799" defTabSz="1300480">
              <a:defRPr sz="6200">
                <a:solidFill>
                  <a:srgbClr val="FFFED5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ED5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428977" y="2275839"/>
            <a:ext cx="12146846" cy="7477761"/>
          </a:xfrm>
          <a:prstGeom prst="rect">
            <a:avLst/>
          </a:prstGeom>
        </p:spPr>
        <p:txBody>
          <a:bodyPr lIns="72248" tIns="72248" rIns="72248" bIns="72248" anchor="t">
            <a:noAutofit/>
          </a:bodyPr>
          <a:lstStyle>
            <a:lvl1pPr marL="512127" marR="57799" indent="-471487" defTabSz="1300480">
              <a:spcBef>
                <a:spcPts val="1100"/>
              </a:spcBef>
              <a:buClr>
                <a:srgbClr val="B1C956"/>
              </a:buClr>
              <a:buSzPct val="80000"/>
              <a:buFont typeface="Arial"/>
              <a:buChar char="►"/>
              <a:defRPr sz="4400"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  <a:lvl2pPr marL="885643" marR="57799" indent="-387803" defTabSz="1300480">
              <a:spcBef>
                <a:spcPts val="900"/>
              </a:spcBef>
              <a:buClr>
                <a:srgbClr val="80B7C4"/>
              </a:buClr>
              <a:buSzPct val="100000"/>
              <a:buChar char="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2pPr>
            <a:lvl3pPr marL="1278889" marR="57799" indent="-323850" defTabSz="1300480">
              <a:spcBef>
                <a:spcPts val="800"/>
              </a:spcBef>
              <a:buClr>
                <a:srgbClr val="B1C956"/>
              </a:buClr>
              <a:buSzPct val="80000"/>
              <a:buFont typeface="Arial"/>
              <a:buChar char="►"/>
              <a:defRPr sz="3400"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3pPr>
            <a:lvl4pPr marL="1732279" marR="57799" indent="-320039" defTabSz="1300480">
              <a:spcBef>
                <a:spcPts val="600"/>
              </a:spcBef>
              <a:buClr>
                <a:srgbClr val="80B7C4"/>
              </a:buClr>
              <a:buSzPct val="100000"/>
              <a:buChar char=""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4pPr>
            <a:lvl5pPr marL="2189479" marR="57799" indent="-320039" defTabSz="1300480">
              <a:spcBef>
                <a:spcPts val="600"/>
              </a:spcBef>
              <a:buClr>
                <a:srgbClr val="B1C956"/>
              </a:buClr>
              <a:buSzPct val="80000"/>
              <a:buFont typeface="Arial"/>
              <a:buChar char="►"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4285" y="9085298"/>
            <a:ext cx="496230" cy="490127"/>
          </a:xfrm>
          <a:prstGeom prst="rect">
            <a:avLst/>
          </a:prstGeom>
        </p:spPr>
        <p:txBody>
          <a:bodyPr lIns="72248" tIns="72248" rIns="72248" bIns="72248"/>
          <a:lstStyle>
            <a:lvl1pPr defTabSz="830862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"/>
          <p:cNvSpPr/>
          <p:nvPr/>
        </p:nvSpPr>
        <p:spPr>
          <a:xfrm>
            <a:off x="-1" y="2042161"/>
            <a:ext cx="13004801" cy="650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12700" dir="5400000" rotWithShape="0">
              <a:srgbClr val="000000">
                <a:alpha val="60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sz="2400"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127" name="Rectangle"/>
          <p:cNvSpPr/>
          <p:nvPr/>
        </p:nvSpPr>
        <p:spPr>
          <a:xfrm>
            <a:off x="-1" y="-1"/>
            <a:ext cx="13004800" cy="20390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sz="2400"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650239" y="221081"/>
            <a:ext cx="11704322" cy="1781659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6400" b="1">
                <a:solidFill>
                  <a:srgbClr val="F0AD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524716"/>
            <a:ext cx="11704322" cy="6578645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558927" indent="-440055" defTabSz="1300480">
              <a:spcBef>
                <a:spcPts val="0"/>
              </a:spcBef>
              <a:buClr>
                <a:srgbClr val="F0AD00"/>
              </a:buClr>
              <a:buSzPct val="80000"/>
              <a:buChar char="◼"/>
              <a:defRPr sz="4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888274" indent="-431074" defTabSz="1300480">
              <a:spcBef>
                <a:spcPts val="0"/>
              </a:spcBef>
              <a:buClr>
                <a:srgbClr val="F0AD00"/>
              </a:buClr>
              <a:buSzPct val="90000"/>
              <a:buChar char="▪"/>
              <a:defRPr sz="4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87196" indent="-419100" defTabSz="1300480">
              <a:spcBef>
                <a:spcPts val="0"/>
              </a:spcBef>
              <a:buClr>
                <a:srgbClr val="F0AD00"/>
              </a:buClr>
              <a:buSzPct val="100000"/>
              <a:buChar char="▪"/>
              <a:defRPr sz="4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435608" indent="-402336" defTabSz="1300480">
              <a:spcBef>
                <a:spcPts val="0"/>
              </a:spcBef>
              <a:buClr>
                <a:srgbClr val="F0AD00"/>
              </a:buClr>
              <a:buSzPct val="100000"/>
              <a:buChar char="▪"/>
              <a:defRPr sz="4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645920" indent="-402336" defTabSz="1300480">
              <a:spcBef>
                <a:spcPts val="0"/>
              </a:spcBef>
              <a:buClr>
                <a:srgbClr val="F0AD00"/>
              </a:buClr>
              <a:buSzPct val="100000"/>
              <a:buChar char=""/>
              <a:defRPr sz="4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04031" y="9360575"/>
            <a:ext cx="208162" cy="241301"/>
          </a:xfrm>
          <a:prstGeom prst="rect">
            <a:avLst/>
          </a:prstGeom>
        </p:spPr>
        <p:txBody>
          <a:bodyPr lIns="0" tIns="0" rIns="0" bIns="0" anchor="b"/>
          <a:lstStyle>
            <a:lvl1pPr algn="r" defTabSz="1300480">
              <a:defRPr sz="16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  <a:lvl2pPr>
              <a:defRPr sz="3600">
                <a:solidFill>
                  <a:srgbClr val="000000"/>
                </a:solidFill>
              </a:defRPr>
            </a:lvl2pPr>
            <a:lvl3pPr>
              <a:defRPr sz="3600">
                <a:solidFill>
                  <a:srgbClr val="000000"/>
                </a:solidFill>
              </a:defRPr>
            </a:lvl3pPr>
            <a:lvl4pPr>
              <a:defRPr sz="3600">
                <a:solidFill>
                  <a:srgbClr val="000000"/>
                </a:solidFill>
              </a:defRPr>
            </a:lvl4pPr>
            <a:lvl5pPr>
              <a:defRPr sz="36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"/>
          <p:cNvSpPr/>
          <p:nvPr/>
        </p:nvSpPr>
        <p:spPr>
          <a:xfrm>
            <a:off x="-13547" y="-10161"/>
            <a:ext cx="13031893" cy="1481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A2BA9B">
                  <a:alpha val="45000"/>
                </a:srgbClr>
              </a:gs>
              <a:gs pos="100000">
                <a:srgbClr val="A6DE93">
                  <a:alpha val="55000"/>
                </a:srgbClr>
              </a:gs>
            </a:gsLst>
            <a:lin ang="5400000"/>
          </a:gradFill>
          <a:ln w="12700"/>
        </p:spPr>
        <p:txBody>
          <a:bodyPr lIns="0" tIns="0" rIns="0" bIns="0"/>
          <a:lstStyle/>
          <a:p>
            <a:pPr algn="l" defTabSz="130048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47" name="Shape"/>
          <p:cNvSpPr/>
          <p:nvPr/>
        </p:nvSpPr>
        <p:spPr>
          <a:xfrm>
            <a:off x="6231466" y="-10161"/>
            <a:ext cx="6773335" cy="863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EB681">
                  <a:alpha val="30000"/>
                </a:srgbClr>
              </a:gs>
              <a:gs pos="80000">
                <a:srgbClr val="BBDAB1">
                  <a:alpha val="45000"/>
                </a:srgbClr>
              </a:gs>
            </a:gsLst>
            <a:lin ang="5400000"/>
          </a:gradFill>
          <a:ln w="12700"/>
        </p:spPr>
        <p:txBody>
          <a:bodyPr lIns="0" tIns="0" rIns="0" bIns="0"/>
          <a:lstStyle/>
          <a:p>
            <a:pPr algn="l" defTabSz="130048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0" name="Group"/>
          <p:cNvGrpSpPr/>
          <p:nvPr/>
        </p:nvGrpSpPr>
        <p:grpSpPr>
          <a:xfrm>
            <a:off x="-41664" y="-22916"/>
            <a:ext cx="13080744" cy="1564850"/>
            <a:chOff x="0" y="0"/>
            <a:chExt cx="13080742" cy="1564849"/>
          </a:xfrm>
        </p:grpSpPr>
        <p:sp>
          <p:nvSpPr>
            <p:cNvPr id="148" name="Line"/>
            <p:cNvSpPr/>
            <p:nvPr/>
          </p:nvSpPr>
          <p:spPr>
            <a:xfrm rot="21420000">
              <a:off x="14203" y="340412"/>
              <a:ext cx="13031893" cy="88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B4D1AB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onstantia"/>
                  <a:ea typeface="Constantia"/>
                  <a:cs typeface="Constantia"/>
                  <a:sym typeface="Constantia"/>
                </a:defRPr>
              </a:pPr>
              <a:endParaRPr/>
            </a:p>
          </p:txBody>
        </p:sp>
        <p:sp>
          <p:nvSpPr>
            <p:cNvPr id="149" name="Line"/>
            <p:cNvSpPr/>
            <p:nvPr/>
          </p:nvSpPr>
          <p:spPr>
            <a:xfrm rot="21420000">
              <a:off x="20741" y="444934"/>
              <a:ext cx="13050045" cy="72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92B985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onstantia"/>
                  <a:ea typeface="Constantia"/>
                  <a:cs typeface="Constantia"/>
                  <a:sym typeface="Constantia"/>
                </a:defRPr>
              </a:pPr>
              <a:endParaRPr/>
            </a:p>
          </p:txBody>
        </p:sp>
      </p:grpSp>
      <p:sp>
        <p:nvSpPr>
          <p:cNvPr id="151" name="Click to edit Master text styles"/>
          <p:cNvSpPr txBox="1">
            <a:spLocks noGrp="1"/>
          </p:cNvSpPr>
          <p:nvPr>
            <p:ph type="body" sz="half" idx="13"/>
          </p:nvPr>
        </p:nvSpPr>
        <p:spPr>
          <a:xfrm>
            <a:off x="6610773" y="2730787"/>
            <a:ext cx="5743787" cy="6307329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t">
            <a:noAutofit/>
          </a:bodyPr>
          <a:lstStyle>
            <a:lvl1pPr marL="379827" indent="-379827" defTabSz="1300480">
              <a:spcBef>
                <a:spcPts val="800"/>
              </a:spcBef>
              <a:buClr>
                <a:srgbClr val="BCE3B0"/>
              </a:buClr>
              <a:buSzPct val="95000"/>
              <a:buChar char=""/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650239" y="1001369"/>
            <a:ext cx="11704322" cy="1625601"/>
          </a:xfrm>
          <a:prstGeom prst="rect">
            <a:avLst/>
          </a:prstGeom>
          <a:ln>
            <a:round/>
          </a:ln>
        </p:spPr>
        <p:txBody>
          <a:bodyPr lIns="0" tIns="0" rIns="0" bIns="0" anchor="b">
            <a:noAutofit/>
          </a:bodyPr>
          <a:lstStyle>
            <a:lvl1pPr algn="l" defTabSz="1300480">
              <a:defRPr sz="7000">
                <a:solidFill>
                  <a:srgbClr val="64B348"/>
                </a:solidFill>
                <a:uFill>
                  <a:solidFill>
                    <a:srgbClr val="64B348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0239" y="2730787"/>
            <a:ext cx="5743788" cy="6307329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t">
            <a:noAutofit/>
          </a:bodyPr>
          <a:lstStyle>
            <a:lvl1pPr marL="379827" indent="-379827" defTabSz="1300480">
              <a:spcBef>
                <a:spcPts val="800"/>
              </a:spcBef>
              <a:buClr>
                <a:srgbClr val="BCE3B0"/>
              </a:buClr>
              <a:buSzPct val="95000"/>
              <a:buChar char=""/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/>
                <a:ea typeface="Constantia"/>
                <a:cs typeface="Constantia"/>
                <a:sym typeface="Constantia"/>
              </a:defRPr>
            </a:lvl1pPr>
            <a:lvl2pPr marL="742950" indent="-349758" defTabSz="1300480">
              <a:spcBef>
                <a:spcPts val="800"/>
              </a:spcBef>
              <a:buClr>
                <a:srgbClr val="64B348"/>
              </a:buClr>
              <a:buSzPct val="85000"/>
              <a:buChar char=""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/>
                <a:ea typeface="Constantia"/>
                <a:cs typeface="Constantia"/>
                <a:sym typeface="Constantia"/>
              </a:defRPr>
            </a:lvl2pPr>
            <a:lvl3pPr marL="996696" indent="-329184" defTabSz="1300480">
              <a:spcBef>
                <a:spcPts val="700"/>
              </a:spcBef>
              <a:buClr>
                <a:srgbClr val="D3ECCB"/>
              </a:buClr>
              <a:buSzPct val="70000"/>
              <a:buChar char="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/>
                <a:ea typeface="Constantia"/>
                <a:cs typeface="Constantia"/>
                <a:sym typeface="Constantia"/>
              </a:defRPr>
            </a:lvl3pPr>
            <a:lvl4pPr marL="1272844" indent="-294436" defTabSz="1300480">
              <a:spcBef>
                <a:spcPts val="600"/>
              </a:spcBef>
              <a:buClr>
                <a:srgbClr val="BCE3B0"/>
              </a:buClr>
              <a:buSzPct val="65000"/>
              <a:buChar char="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/>
                <a:ea typeface="Constantia"/>
                <a:cs typeface="Constantia"/>
                <a:sym typeface="Constantia"/>
              </a:defRPr>
            </a:lvl4pPr>
            <a:lvl5pPr marL="1547164" indent="-294436" defTabSz="1300480">
              <a:spcBef>
                <a:spcPts val="600"/>
              </a:spcBef>
              <a:buClr>
                <a:srgbClr val="468131"/>
              </a:buClr>
              <a:buSzPct val="65000"/>
              <a:buChar char="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68822" y="9318131"/>
            <a:ext cx="185738" cy="241301"/>
          </a:xfrm>
          <a:prstGeom prst="rect">
            <a:avLst/>
          </a:prstGeom>
          <a:ln>
            <a:round/>
          </a:ln>
        </p:spPr>
        <p:txBody>
          <a:bodyPr lIns="0" tIns="0" rIns="0" bIns="0" anchor="b"/>
          <a:lstStyle>
            <a:lvl1pPr algn="r" defTabSz="1300480">
              <a:defRPr sz="1600">
                <a:solidFill>
                  <a:srgbClr val="60AC45"/>
                </a:solidFill>
                <a:uFill>
                  <a:solidFill>
                    <a:srgbClr val="60AC45"/>
                  </a:solidFill>
                </a:u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dugan@aoos.org" TargetMode="External"/><Relationship Id="rId4" Type="http://schemas.openxmlformats.org/officeDocument/2006/relationships/hyperlink" Target="mailto:gleckert@alaska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eauempire.com/slideshows/062410/660849226/slide1.s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eg"/><Relationship Id="rId5" Type="http://schemas.openxmlformats.org/officeDocument/2006/relationships/image" Target="../media/image14.jpeg"/><Relationship Id="rId4" Type="http://schemas.openxmlformats.org/officeDocument/2006/relationships/image" Target="../media/image18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https://www.aoos.org/alaska-hab-network/"/>
          <p:cNvSpPr txBox="1"/>
          <p:nvPr/>
        </p:nvSpPr>
        <p:spPr>
          <a:xfrm>
            <a:off x="3595427" y="8413750"/>
            <a:ext cx="92683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1">
                    <a:hueOff val="300932"/>
                    <a:lumOff val="-2174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https://www.aoos.org/alaska-hab-network/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922" y="-25400"/>
            <a:ext cx="14920928" cy="2972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9095" y="3383944"/>
            <a:ext cx="3350246" cy="2985712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Ginny L. Eckert  gleckert@alaska.edu…"/>
          <p:cNvSpPr txBox="1"/>
          <p:nvPr/>
        </p:nvSpPr>
        <p:spPr>
          <a:xfrm>
            <a:off x="4239418" y="4133849"/>
            <a:ext cx="8386764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1">
                    <a:hueOff val="300932"/>
                    <a:lumOff val="-2174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Ginny L. Eckert  </a:t>
            </a:r>
            <a:r>
              <a:rPr u="sng">
                <a:hlinkClick r:id="rId4"/>
              </a:rPr>
              <a:t>gleckert@alaska.edu</a:t>
            </a:r>
          </a:p>
          <a:p>
            <a:pPr>
              <a:defRPr b="1">
                <a:solidFill>
                  <a:schemeClr val="accent1">
                    <a:hueOff val="300932"/>
                    <a:lumOff val="-2174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u="sng">
              <a:hlinkClick r:id="rId4"/>
            </a:endParaRPr>
          </a:p>
          <a:p>
            <a:pPr>
              <a:defRPr b="1">
                <a:solidFill>
                  <a:schemeClr val="accent1">
                    <a:hueOff val="300932"/>
                    <a:lumOff val="-2174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Darcy Dugan </a:t>
            </a:r>
            <a:r>
              <a:rPr u="sng">
                <a:hlinkClick r:id="rId5"/>
              </a:rPr>
              <a:t>dugan@aoos.org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00" y="-25400"/>
            <a:ext cx="13072534" cy="980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00" y="-63500"/>
            <a:ext cx="13174134" cy="988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2700"/>
            <a:ext cx="13038667" cy="977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0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800" y="-12700"/>
            <a:ext cx="13106400" cy="982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PSP alaska-17_map.png" descr="PSP alaska-17_map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192106"/>
            <a:ext cx="12354562" cy="7238436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PSP Events in Alaska"/>
          <p:cNvSpPr txBox="1"/>
          <p:nvPr/>
        </p:nvSpPr>
        <p:spPr>
          <a:xfrm>
            <a:off x="1155982" y="288995"/>
            <a:ext cx="10692836" cy="1106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defTabSz="1300480">
              <a:defRPr sz="68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PSP Events in Alaska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7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100" y="-25400"/>
            <a:ext cx="13072534" cy="980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toxic_shellfish_juneau_empire.jpg" descr="toxic_shellfish_juneau_empir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5430" y="2032681"/>
            <a:ext cx="5326858" cy="7179053"/>
          </a:xfrm>
          <a:prstGeom prst="rect">
            <a:avLst/>
          </a:prstGeom>
          <a:ln w="12700"/>
        </p:spPr>
      </p:pic>
      <p:sp>
        <p:nvSpPr>
          <p:cNvPr id="311" name="Five cases of PSP in Alaska in one week -- June 2010"/>
          <p:cNvSpPr txBox="1">
            <a:spLocks noGrp="1"/>
          </p:cNvSpPr>
          <p:nvPr>
            <p:ph type="title"/>
          </p:nvPr>
        </p:nvSpPr>
        <p:spPr>
          <a:xfrm>
            <a:off x="952500" y="140828"/>
            <a:ext cx="11437888" cy="1556991"/>
          </a:xfrm>
          <a:prstGeom prst="rect">
            <a:avLst/>
          </a:prstGeom>
        </p:spPr>
        <p:txBody>
          <a:bodyPr/>
          <a:lstStyle/>
          <a:p>
            <a:pPr defTabSz="206247">
              <a:defRPr sz="4640">
                <a:solidFill>
                  <a:srgbClr val="73FCD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Five cases of PSP in Alaska in one week --</a:t>
            </a:r>
          </a:p>
          <a:p>
            <a:pPr defTabSz="206247">
              <a:defRPr sz="4640">
                <a:solidFill>
                  <a:srgbClr val="73FCD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June 2010</a:t>
            </a:r>
          </a:p>
        </p:txBody>
      </p:sp>
      <p:sp>
        <p:nvSpPr>
          <p:cNvPr id="312" name="http://www.juneauempire.com/slideshows/062410/660849226/slide1.shtml"/>
          <p:cNvSpPr txBox="1"/>
          <p:nvPr/>
        </p:nvSpPr>
        <p:spPr>
          <a:xfrm>
            <a:off x="415430" y="9193671"/>
            <a:ext cx="1086534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algn="l" defTabSz="1300480">
              <a:defRPr sz="2400" u="sng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http://www.juneauempire.com/slideshows/062410/660849226/slide1.shtml</a:t>
            </a:r>
          </a:p>
        </p:txBody>
      </p:sp>
      <p:pic>
        <p:nvPicPr>
          <p:cNvPr id="313" name="Clinocardium_nuttalliiPattern1DLC2005.jpg" descr="Clinocardium_nuttalliiPattern1DLC2005.jpg"/>
          <p:cNvPicPr>
            <a:picLocks noChangeAspect="1"/>
          </p:cNvPicPr>
          <p:nvPr/>
        </p:nvPicPr>
        <p:blipFill>
          <a:blip r:embed="rId4">
            <a:extLst/>
          </a:blip>
          <a:srcRect l="20020" t="13966" r="21581" b="12615"/>
          <a:stretch>
            <a:fillRect/>
          </a:stretch>
        </p:blipFill>
        <p:spPr>
          <a:xfrm>
            <a:off x="8311770" y="5305673"/>
            <a:ext cx="4139310" cy="3905496"/>
          </a:xfrm>
          <a:prstGeom prst="rect">
            <a:avLst/>
          </a:prstGeom>
          <a:ln w="12700"/>
        </p:spPr>
      </p:pic>
      <p:sp>
        <p:nvSpPr>
          <p:cNvPr id="314" name="57 year old woman died after eating cockles, presumably from PSP…"/>
          <p:cNvSpPr txBox="1"/>
          <p:nvPr/>
        </p:nvSpPr>
        <p:spPr>
          <a:xfrm>
            <a:off x="5928617" y="2087804"/>
            <a:ext cx="6734871" cy="2827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91440" indent="-91440" algn="l" defTabSz="142239">
              <a:buClr>
                <a:srgbClr val="73FCD6"/>
              </a:buClr>
              <a:buSzPct val="100000"/>
              <a:buBlip>
                <a:blip r:embed="rId5"/>
              </a:buBlip>
              <a:defRPr sz="3200">
                <a:solidFill>
                  <a:srgbClr val="73FCD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57 year old woman died after eating cockles, presumably from PSP</a:t>
            </a:r>
          </a:p>
          <a:p>
            <a:pPr marL="91440" indent="-91440" algn="l" defTabSz="142239">
              <a:buClr>
                <a:srgbClr val="73FCD6"/>
              </a:buClr>
              <a:buSzPct val="100000"/>
              <a:buBlip>
                <a:blip r:embed="rId5"/>
              </a:buBlip>
              <a:defRPr sz="3200">
                <a:solidFill>
                  <a:srgbClr val="73FCD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PST measured 2,044 (80 ug per 100 g tissue is regulatory limit)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https://www.aoos.org/alaska-hab-network/"/>
          <p:cNvSpPr txBox="1"/>
          <p:nvPr/>
        </p:nvSpPr>
        <p:spPr>
          <a:xfrm>
            <a:off x="3595427" y="8413750"/>
            <a:ext cx="92683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1">
                    <a:hueOff val="300932"/>
                    <a:lumOff val="-2174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https://www.aoos.org/alaska-hab-network/</a:t>
            </a:r>
          </a:p>
        </p:txBody>
      </p:sp>
      <p:pic>
        <p:nvPicPr>
          <p:cNvPr id="3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922" y="-25400"/>
            <a:ext cx="14920928" cy="2972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8600" y="2889250"/>
            <a:ext cx="10916837" cy="5618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1798"/>
            <a:ext cx="13004800" cy="2431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1798"/>
            <a:ext cx="13004800" cy="2431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8900" y="2560984"/>
            <a:ext cx="13004800" cy="3768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2016-12-08 11.08.28.jpg" descr="2016-12-08 11.08.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" y="-656258"/>
            <a:ext cx="7107858" cy="710785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Alaska HAB Workshop…"/>
          <p:cNvSpPr txBox="1">
            <a:spLocks noGrp="1"/>
          </p:cNvSpPr>
          <p:nvPr>
            <p:ph type="ctrTitle"/>
          </p:nvPr>
        </p:nvSpPr>
        <p:spPr>
          <a:xfrm>
            <a:off x="7481292" y="938150"/>
            <a:ext cx="5594053" cy="1991569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defTabSz="195580">
              <a:defRPr sz="4400">
                <a:solidFill>
                  <a:srgbClr val="73FCD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Alaska HAB Workshop</a:t>
            </a:r>
          </a:p>
          <a:p>
            <a:pPr defTabSz="195580">
              <a:defRPr sz="4400">
                <a:solidFill>
                  <a:srgbClr val="73FCD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December 2016</a:t>
            </a:r>
          </a:p>
        </p:txBody>
      </p:sp>
      <p:pic>
        <p:nvPicPr>
          <p:cNvPr id="170" name="2016-12-09 13.45.36.jpg" descr="2016-12-09 13.45.36.jpg"/>
          <p:cNvPicPr>
            <a:picLocks noChangeAspect="1"/>
          </p:cNvPicPr>
          <p:nvPr/>
        </p:nvPicPr>
        <p:blipFill>
          <a:blip r:embed="rId3">
            <a:extLst/>
          </a:blip>
          <a:srcRect t="37475" b="13411"/>
          <a:stretch>
            <a:fillRect/>
          </a:stretch>
        </p:blipFill>
        <p:spPr>
          <a:xfrm>
            <a:off x="3314700" y="5636418"/>
            <a:ext cx="9753600" cy="4790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1798"/>
            <a:ext cx="13004800" cy="2431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8900" y="2560984"/>
            <a:ext cx="13004800" cy="3768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9100" y="6117558"/>
            <a:ext cx="10838334" cy="3723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209550"/>
            <a:ext cx="12979400" cy="8550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4053" y="0"/>
            <a:ext cx="10736693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https://www.aoos.org/alaska-hab-network/"/>
          <p:cNvSpPr txBox="1"/>
          <p:nvPr/>
        </p:nvSpPr>
        <p:spPr>
          <a:xfrm>
            <a:off x="3595427" y="8413750"/>
            <a:ext cx="92683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1">
                    <a:hueOff val="300932"/>
                    <a:lumOff val="-2174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https://www.aoos.org/alaska-hab-network/</a:t>
            </a:r>
          </a:p>
        </p:txBody>
      </p:sp>
      <p:sp>
        <p:nvSpPr>
          <p:cNvPr id="333" name="Oval"/>
          <p:cNvSpPr/>
          <p:nvPr/>
        </p:nvSpPr>
        <p:spPr>
          <a:xfrm>
            <a:off x="5076180" y="1634083"/>
            <a:ext cx="3389214" cy="2188617"/>
          </a:xfrm>
          <a:prstGeom prst="ellipse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https://www.aoos.org/alaska-hab-network/"/>
          <p:cNvSpPr txBox="1"/>
          <p:nvPr/>
        </p:nvSpPr>
        <p:spPr>
          <a:xfrm>
            <a:off x="3366827" y="9048750"/>
            <a:ext cx="92683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1">
                    <a:hueOff val="300932"/>
                    <a:lumOff val="-2174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https://www.aoos.org/alaska-hab-network/</a:t>
            </a:r>
          </a:p>
        </p:txBody>
      </p:sp>
      <p:pic>
        <p:nvPicPr>
          <p:cNvPr id="3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00" y="119522"/>
            <a:ext cx="10979923" cy="2427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5500" y="2387600"/>
            <a:ext cx="9448800" cy="612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https://www.aoos.org/alaska-hab-network/"/>
          <p:cNvSpPr txBox="1"/>
          <p:nvPr/>
        </p:nvSpPr>
        <p:spPr>
          <a:xfrm>
            <a:off x="3595427" y="8413750"/>
            <a:ext cx="92683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1">
                    <a:hueOff val="300932"/>
                    <a:lumOff val="-2174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https://www.aoos.org/alaska-hab-network/</a:t>
            </a:r>
          </a:p>
        </p:txBody>
      </p:sp>
      <p:pic>
        <p:nvPicPr>
          <p:cNvPr id="3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00" y="119522"/>
            <a:ext cx="10979923" cy="2427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850" y="2136322"/>
            <a:ext cx="10860258" cy="7572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SEATOR_logo.png" descr="SEATOR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62453" y="216746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itka Tribe of Alaska Environmental Research Lab (STAERL)"/>
          <p:cNvSpPr txBox="1">
            <a:spLocks noGrp="1"/>
          </p:cNvSpPr>
          <p:nvPr>
            <p:ph type="title"/>
          </p:nvPr>
        </p:nvSpPr>
        <p:spPr>
          <a:xfrm>
            <a:off x="-1" y="216746"/>
            <a:ext cx="11704322" cy="1781659"/>
          </a:xfrm>
          <a:prstGeom prst="rect">
            <a:avLst/>
          </a:prstGeom>
        </p:spPr>
        <p:txBody>
          <a:bodyPr/>
          <a:lstStyle>
            <a:lvl1pPr algn="ctr">
              <a:defRPr sz="5000">
                <a:solidFill>
                  <a:srgbClr val="FF0000"/>
                </a:solidFill>
              </a:defRPr>
            </a:lvl1pPr>
          </a:lstStyle>
          <a:p>
            <a:r>
              <a:t>Sitka Tribe of Alaska Environmental Research Lab (STAERL)</a:t>
            </a:r>
          </a:p>
        </p:txBody>
      </p:sp>
      <p:pic>
        <p:nvPicPr>
          <p:cNvPr id="345" name="image33.jpg" descr="image3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75839"/>
            <a:ext cx="8687928" cy="5635413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Rectangle"/>
          <p:cNvSpPr/>
          <p:nvPr/>
        </p:nvSpPr>
        <p:spPr>
          <a:xfrm>
            <a:off x="8019626" y="2492586"/>
            <a:ext cx="108375" cy="60689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sz="2400"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pic>
        <p:nvPicPr>
          <p:cNvPr id="347" name="FirstShellfishSamples_STABiotoxinLAB.jpg" descr="FirstShellfishSamples_STABiotoxinLAB.jpg"/>
          <p:cNvPicPr>
            <a:picLocks noChangeAspect="1"/>
          </p:cNvPicPr>
          <p:nvPr/>
        </p:nvPicPr>
        <p:blipFill>
          <a:blip r:embed="rId4">
            <a:extLst/>
          </a:blip>
          <a:srcRect l="12500" t="13839" r="14286"/>
          <a:stretch>
            <a:fillRect/>
          </a:stretch>
        </p:blipFill>
        <p:spPr>
          <a:xfrm>
            <a:off x="8688444" y="2709333"/>
            <a:ext cx="4316357" cy="2947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R:\Environmental_Program\PICTURES OF ALL ENVIRO STUFF\Ideal_Mussels_Sample.jpg" descr="R:\Environmental_Program\PICTURES OF ALL ENVIRO STUFF\Ideal_Mussels_Sampl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72474" y="5635413"/>
            <a:ext cx="7932326" cy="3684694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48 Hour  turnaround on results"/>
          <p:cNvSpPr txBox="1"/>
          <p:nvPr/>
        </p:nvSpPr>
        <p:spPr>
          <a:xfrm>
            <a:off x="325119" y="8019626"/>
            <a:ext cx="4985175" cy="1234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defRPr sz="2400" b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48 Hour  turnaround on results</a:t>
            </a:r>
          </a:p>
          <a:p>
            <a:pPr algn="l" defTabSz="1300480">
              <a:defRPr sz="2400" b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SEATOR_logo.png" descr="SEATOR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62453" y="216746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Data and Shellfish  Advisor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1066393">
              <a:defRPr sz="5248">
                <a:solidFill>
                  <a:srgbClr val="FF0000"/>
                </a:solidFill>
              </a:defRPr>
            </a:pPr>
            <a:r>
              <a:t>Data and Shellfish </a:t>
            </a:r>
            <a:br/>
            <a:r>
              <a:t>Advisories</a:t>
            </a:r>
          </a:p>
        </p:txBody>
      </p:sp>
      <p:pic>
        <p:nvPicPr>
          <p:cNvPr id="353" name="PSP_Daily_JUNE102016.jpg" descr="PSP_Daily_JUNE10201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613" y="2167466"/>
            <a:ext cx="11704321" cy="7369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SEATOR_logo.png" descr="SEATOR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62453" y="216746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3578"/>
            <a:ext cx="13004800" cy="9666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EATOR_logo.png" descr="SEATOR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62453" y="216746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062574"/>
            <a:ext cx="13004800" cy="5628452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Data and Shellfish  Advisor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1066393">
              <a:defRPr sz="5248">
                <a:solidFill>
                  <a:srgbClr val="FF0000"/>
                </a:solidFill>
              </a:defRPr>
            </a:pPr>
            <a:r>
              <a:t>Data and Shellfish </a:t>
            </a:r>
            <a:br/>
            <a:r>
              <a:t>Advisories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3366" y="0"/>
            <a:ext cx="104980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245" y="0"/>
            <a:ext cx="983831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3366" y="0"/>
            <a:ext cx="10498068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12200" y="4083050"/>
            <a:ext cx="4292600" cy="3314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https://www.aoos.org/alaska-hab-network/"/>
          <p:cNvSpPr txBox="1"/>
          <p:nvPr/>
        </p:nvSpPr>
        <p:spPr>
          <a:xfrm>
            <a:off x="3697027" y="9074150"/>
            <a:ext cx="92683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1">
                    <a:hueOff val="300932"/>
                    <a:lumOff val="-2174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https://www.aoos.org/alaska-hab-network/</a:t>
            </a:r>
          </a:p>
        </p:txBody>
      </p:sp>
      <p:pic>
        <p:nvPicPr>
          <p:cNvPr id="3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922" y="-25400"/>
            <a:ext cx="14920928" cy="2972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02212" y="2253965"/>
            <a:ext cx="9268347" cy="69728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4053" y="0"/>
            <a:ext cx="10736693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https://www.aoos.org/alaska-hab-network/"/>
          <p:cNvSpPr txBox="1"/>
          <p:nvPr/>
        </p:nvSpPr>
        <p:spPr>
          <a:xfrm>
            <a:off x="3595427" y="8413750"/>
            <a:ext cx="92683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1">
                    <a:hueOff val="300932"/>
                    <a:lumOff val="-2174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https://www.aoos.org/alaska-hab-network/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https://www.aoos.org/alaska-hab-network/"/>
          <p:cNvSpPr txBox="1"/>
          <p:nvPr/>
        </p:nvSpPr>
        <p:spPr>
          <a:xfrm>
            <a:off x="3557327" y="9010650"/>
            <a:ext cx="92683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1">
                    <a:hueOff val="300932"/>
                    <a:lumOff val="-2174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https://www.aoos.org/alaska-hab-network/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139700"/>
            <a:ext cx="12979400" cy="8670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https://www.aoos.org/alaska-hab-network/"/>
          <p:cNvSpPr txBox="1"/>
          <p:nvPr/>
        </p:nvSpPr>
        <p:spPr>
          <a:xfrm>
            <a:off x="3557327" y="9010650"/>
            <a:ext cx="92683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1">
                    <a:hueOff val="300932"/>
                    <a:lumOff val="-2174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https://www.aoos.org/alaska-hab-network/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330200"/>
            <a:ext cx="12242800" cy="817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300" y="2781300"/>
            <a:ext cx="12522200" cy="5822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00" y="0"/>
            <a:ext cx="13055600" cy="9791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KareniaBrevis4.jpg" descr="KareniaBrevis4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3973" y="8561493"/>
            <a:ext cx="1192107" cy="1174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.jpg" descr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746" y="8358293"/>
            <a:ext cx="921174" cy="1174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dinoacu1.jpg" descr="dinoacu1.jpg"/>
          <p:cNvPicPr>
            <a:picLocks/>
          </p:cNvPicPr>
          <p:nvPr/>
        </p:nvPicPr>
        <p:blipFill>
          <a:blip r:embed="rId4">
            <a:extLst/>
          </a:blip>
          <a:srcRect r="20481"/>
          <a:stretch>
            <a:fillRect/>
          </a:stretch>
        </p:blipFill>
        <p:spPr>
          <a:xfrm>
            <a:off x="5635413" y="8453120"/>
            <a:ext cx="1192108" cy="1083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su40.jpg" descr="psu40.jp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1866" y="6068906"/>
            <a:ext cx="1155983" cy="1192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Gambierdiscus1.jpg" descr="Gambierdiscus1.jpg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67946" y="8561493"/>
            <a:ext cx="1300481" cy="115598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Oval"/>
          <p:cNvSpPr/>
          <p:nvPr/>
        </p:nvSpPr>
        <p:spPr>
          <a:xfrm>
            <a:off x="4027875" y="162559"/>
            <a:ext cx="4551681" cy="866988"/>
          </a:xfrm>
          <a:prstGeom prst="ellipse">
            <a:avLst/>
          </a:prstGeom>
          <a:solidFill>
            <a:srgbClr val="FFFB00"/>
          </a:solidFill>
          <a:ln w="12700">
            <a:solidFill>
              <a:srgbClr val="FFFF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1" name="Harmful Algal Blooms"/>
          <p:cNvSpPr txBox="1"/>
          <p:nvPr/>
        </p:nvSpPr>
        <p:spPr>
          <a:xfrm>
            <a:off x="4443306" y="325119"/>
            <a:ext cx="446137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l" defTabSz="1300480">
              <a:spcBef>
                <a:spcPts val="1400"/>
              </a:spcBef>
              <a:buClr>
                <a:srgbClr val="6D707F"/>
              </a:buClr>
              <a:buFont typeface="Arial"/>
              <a:defRPr sz="2400" b="1">
                <a:solidFill>
                  <a:srgbClr val="6D707F"/>
                </a:solidFill>
                <a:uFill>
                  <a:solidFill>
                    <a:srgbClr val="6D707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Harmful Algal Blooms</a:t>
            </a:r>
          </a:p>
        </p:txBody>
      </p:sp>
      <p:sp>
        <p:nvSpPr>
          <p:cNvPr id="192" name="Line"/>
          <p:cNvSpPr/>
          <p:nvPr/>
        </p:nvSpPr>
        <p:spPr>
          <a:xfrm flipH="1">
            <a:off x="4334933" y="975359"/>
            <a:ext cx="866988" cy="758615"/>
          </a:xfrm>
          <a:prstGeom prst="line">
            <a:avLst/>
          </a:prstGeom>
          <a:ln w="50800">
            <a:solidFill>
              <a:srgbClr val="FFFFFF"/>
            </a:solidFill>
            <a:tailEnd type="triangle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3" name="Line"/>
          <p:cNvSpPr/>
          <p:nvPr/>
        </p:nvSpPr>
        <p:spPr>
          <a:xfrm>
            <a:off x="7477759" y="975359"/>
            <a:ext cx="866988" cy="758615"/>
          </a:xfrm>
          <a:prstGeom prst="line">
            <a:avLst/>
          </a:prstGeom>
          <a:ln w="50800">
            <a:solidFill>
              <a:srgbClr val="FFFFFF"/>
            </a:solidFill>
            <a:tailEnd type="triangle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4" name="Oval"/>
          <p:cNvSpPr/>
          <p:nvPr/>
        </p:nvSpPr>
        <p:spPr>
          <a:xfrm>
            <a:off x="2817706" y="1625599"/>
            <a:ext cx="2059094" cy="866988"/>
          </a:xfrm>
          <a:prstGeom prst="ellipse">
            <a:avLst/>
          </a:prstGeom>
          <a:solidFill>
            <a:srgbClr val="FF2600"/>
          </a:solidFill>
          <a:ln w="12700">
            <a:solidFill>
              <a:srgbClr val="FFFF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5" name="Oval"/>
          <p:cNvSpPr/>
          <p:nvPr/>
        </p:nvSpPr>
        <p:spPr>
          <a:xfrm>
            <a:off x="8019626" y="1625599"/>
            <a:ext cx="2167468" cy="866988"/>
          </a:xfrm>
          <a:prstGeom prst="ellipse">
            <a:avLst/>
          </a:prstGeom>
          <a:solidFill>
            <a:srgbClr val="38D142"/>
          </a:solidFill>
          <a:ln w="12700">
            <a:solidFill>
              <a:srgbClr val="FFFF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6" name="Toxic"/>
          <p:cNvSpPr txBox="1"/>
          <p:nvPr/>
        </p:nvSpPr>
        <p:spPr>
          <a:xfrm>
            <a:off x="3251200" y="1733973"/>
            <a:ext cx="121016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l" defTabSz="1300480">
              <a:spcBef>
                <a:spcPts val="1400"/>
              </a:spcBef>
              <a:buClr>
                <a:srgbClr val="000000"/>
              </a:buClr>
              <a:buFont typeface="Arial"/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Toxic</a:t>
            </a:r>
          </a:p>
        </p:txBody>
      </p:sp>
      <p:sp>
        <p:nvSpPr>
          <p:cNvPr id="197" name="Non-toxic"/>
          <p:cNvSpPr txBox="1"/>
          <p:nvPr/>
        </p:nvSpPr>
        <p:spPr>
          <a:xfrm>
            <a:off x="8236373" y="1754293"/>
            <a:ext cx="261902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l" defTabSz="1300480">
              <a:spcBef>
                <a:spcPts val="1400"/>
              </a:spcBef>
              <a:buClr>
                <a:srgbClr val="000000"/>
              </a:buClr>
              <a:buFont typeface="Arial"/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Non-toxic</a:t>
            </a:r>
          </a:p>
        </p:txBody>
      </p:sp>
      <p:sp>
        <p:nvSpPr>
          <p:cNvPr id="198" name="Line"/>
          <p:cNvSpPr/>
          <p:nvPr/>
        </p:nvSpPr>
        <p:spPr>
          <a:xfrm flipH="1">
            <a:off x="3251200" y="2492586"/>
            <a:ext cx="325121" cy="1950721"/>
          </a:xfrm>
          <a:prstGeom prst="line">
            <a:avLst/>
          </a:prstGeom>
          <a:ln w="50800">
            <a:solidFill>
              <a:srgbClr val="FFFFFF"/>
            </a:solidFill>
            <a:tailEnd type="triangle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9" name="Line"/>
          <p:cNvSpPr/>
          <p:nvPr/>
        </p:nvSpPr>
        <p:spPr>
          <a:xfrm flipH="1">
            <a:off x="7044266" y="2384213"/>
            <a:ext cx="1192108" cy="1517227"/>
          </a:xfrm>
          <a:prstGeom prst="line">
            <a:avLst/>
          </a:prstGeom>
          <a:ln w="50800">
            <a:solidFill>
              <a:srgbClr val="FFFFFF"/>
            </a:solidFill>
            <a:tailEnd type="triangle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0" name="Line"/>
          <p:cNvSpPr/>
          <p:nvPr/>
        </p:nvSpPr>
        <p:spPr>
          <a:xfrm flipH="1">
            <a:off x="8561493" y="2600960"/>
            <a:ext cx="433495" cy="2167467"/>
          </a:xfrm>
          <a:prstGeom prst="line">
            <a:avLst/>
          </a:prstGeom>
          <a:ln w="50800">
            <a:solidFill>
              <a:srgbClr val="FFFFFF"/>
            </a:solidFill>
            <a:tailEnd type="triangle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1" name="Line"/>
          <p:cNvSpPr/>
          <p:nvPr/>
        </p:nvSpPr>
        <p:spPr>
          <a:xfrm>
            <a:off x="9428480" y="2492586"/>
            <a:ext cx="433494" cy="2709335"/>
          </a:xfrm>
          <a:prstGeom prst="line">
            <a:avLst/>
          </a:prstGeom>
          <a:ln w="50800">
            <a:solidFill>
              <a:srgbClr val="FFFFFF"/>
            </a:solidFill>
            <a:tailEnd type="triangle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2" name="Oval"/>
          <p:cNvSpPr/>
          <p:nvPr/>
        </p:nvSpPr>
        <p:spPr>
          <a:xfrm>
            <a:off x="216746" y="5418666"/>
            <a:ext cx="1517228" cy="866988"/>
          </a:xfrm>
          <a:prstGeom prst="ellipse">
            <a:avLst/>
          </a:prstGeom>
          <a:solidFill>
            <a:srgbClr val="FF6962"/>
          </a:solidFill>
          <a:ln w="12700">
            <a:solidFill>
              <a:srgbClr val="FFFF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3" name="Oval"/>
          <p:cNvSpPr/>
          <p:nvPr/>
        </p:nvSpPr>
        <p:spPr>
          <a:xfrm>
            <a:off x="2492586" y="6068906"/>
            <a:ext cx="2059094" cy="866988"/>
          </a:xfrm>
          <a:prstGeom prst="ellipse">
            <a:avLst/>
          </a:prstGeom>
          <a:solidFill>
            <a:srgbClr val="FF6962"/>
          </a:solidFill>
          <a:ln w="12700">
            <a:solidFill>
              <a:srgbClr val="FFFF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4" name="Oval"/>
          <p:cNvSpPr/>
          <p:nvPr/>
        </p:nvSpPr>
        <p:spPr>
          <a:xfrm>
            <a:off x="5743786" y="3901440"/>
            <a:ext cx="1733975" cy="866987"/>
          </a:xfrm>
          <a:prstGeom prst="ellipse">
            <a:avLst/>
          </a:prstGeom>
          <a:solidFill>
            <a:srgbClr val="80B7C4"/>
          </a:solidFill>
          <a:ln w="12700">
            <a:solidFill>
              <a:srgbClr val="FFFF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5" name="Oval"/>
          <p:cNvSpPr/>
          <p:nvPr/>
        </p:nvSpPr>
        <p:spPr>
          <a:xfrm>
            <a:off x="7261013" y="4660053"/>
            <a:ext cx="1950721" cy="866987"/>
          </a:xfrm>
          <a:prstGeom prst="ellipse">
            <a:avLst/>
          </a:prstGeom>
          <a:solidFill>
            <a:srgbClr val="80B7C4"/>
          </a:solidFill>
          <a:ln w="12700">
            <a:solidFill>
              <a:srgbClr val="FFFF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6" name="Oval"/>
          <p:cNvSpPr/>
          <p:nvPr/>
        </p:nvSpPr>
        <p:spPr>
          <a:xfrm>
            <a:off x="9103359" y="5201920"/>
            <a:ext cx="1625602" cy="866987"/>
          </a:xfrm>
          <a:prstGeom prst="ellipse">
            <a:avLst/>
          </a:prstGeom>
          <a:solidFill>
            <a:srgbClr val="80B7C4"/>
          </a:solidFill>
          <a:ln w="12700">
            <a:solidFill>
              <a:srgbClr val="FFFF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7" name="Diatom"/>
          <p:cNvSpPr txBox="1"/>
          <p:nvPr/>
        </p:nvSpPr>
        <p:spPr>
          <a:xfrm>
            <a:off x="433493" y="5635413"/>
            <a:ext cx="1535290" cy="43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l" defTabSz="1300480">
              <a:spcBef>
                <a:spcPts val="1100"/>
              </a:spcBef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Diatom</a:t>
            </a:r>
          </a:p>
        </p:txBody>
      </p:sp>
      <p:sp>
        <p:nvSpPr>
          <p:cNvPr id="208" name="Dinoflagellates"/>
          <p:cNvSpPr txBox="1"/>
          <p:nvPr/>
        </p:nvSpPr>
        <p:spPr>
          <a:xfrm>
            <a:off x="2600959" y="6285653"/>
            <a:ext cx="2619024" cy="43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l" defTabSz="1300480">
              <a:spcBef>
                <a:spcPts val="1100"/>
              </a:spcBef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Dinoflagellates</a:t>
            </a:r>
          </a:p>
        </p:txBody>
      </p:sp>
      <p:sp>
        <p:nvSpPr>
          <p:cNvPr id="209" name="Eutrophication"/>
          <p:cNvSpPr txBox="1"/>
          <p:nvPr/>
        </p:nvSpPr>
        <p:spPr>
          <a:xfrm>
            <a:off x="5676053" y="4118186"/>
            <a:ext cx="2185530" cy="43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l" defTabSz="1300480">
              <a:spcBef>
                <a:spcPts val="1100"/>
              </a:spcBef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Eutrophication</a:t>
            </a:r>
          </a:p>
        </p:txBody>
      </p:sp>
      <p:sp>
        <p:nvSpPr>
          <p:cNvPr id="210" name="Clog/Irritate Fish Gills"/>
          <p:cNvSpPr txBox="1"/>
          <p:nvPr/>
        </p:nvSpPr>
        <p:spPr>
          <a:xfrm>
            <a:off x="7333262" y="4768426"/>
            <a:ext cx="186041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defTabSz="1300480">
              <a:spcBef>
                <a:spcPts val="1100"/>
              </a:spcBef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Clog/Irritate Fish Gills</a:t>
            </a:r>
          </a:p>
        </p:txBody>
      </p:sp>
      <p:sp>
        <p:nvSpPr>
          <p:cNvPr id="211" name="Blocks Light"/>
          <p:cNvSpPr txBox="1"/>
          <p:nvPr/>
        </p:nvSpPr>
        <p:spPr>
          <a:xfrm>
            <a:off x="9103359" y="5418666"/>
            <a:ext cx="1860410" cy="43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l" defTabSz="1300480">
              <a:spcBef>
                <a:spcPts val="1100"/>
              </a:spcBef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Blocks Light</a:t>
            </a:r>
          </a:p>
        </p:txBody>
      </p:sp>
      <p:sp>
        <p:nvSpPr>
          <p:cNvPr id="212" name="Line"/>
          <p:cNvSpPr/>
          <p:nvPr/>
        </p:nvSpPr>
        <p:spPr>
          <a:xfrm>
            <a:off x="6502400" y="4768426"/>
            <a:ext cx="108374" cy="1408855"/>
          </a:xfrm>
          <a:prstGeom prst="line">
            <a:avLst/>
          </a:prstGeom>
          <a:ln w="50800">
            <a:solidFill>
              <a:srgbClr val="FFFFFF"/>
            </a:solidFill>
            <a:tailEnd type="triangle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3" name="Line"/>
          <p:cNvSpPr/>
          <p:nvPr/>
        </p:nvSpPr>
        <p:spPr>
          <a:xfrm flipH="1">
            <a:off x="7152640" y="5527040"/>
            <a:ext cx="650241" cy="650241"/>
          </a:xfrm>
          <a:prstGeom prst="line">
            <a:avLst/>
          </a:prstGeom>
          <a:ln w="50800">
            <a:solidFill>
              <a:srgbClr val="FFFFFF"/>
            </a:solidFill>
            <a:tailEnd type="triangle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4" name="Line"/>
          <p:cNvSpPr/>
          <p:nvPr/>
        </p:nvSpPr>
        <p:spPr>
          <a:xfrm flipH="1">
            <a:off x="9861973" y="6068906"/>
            <a:ext cx="2259" cy="866988"/>
          </a:xfrm>
          <a:prstGeom prst="line">
            <a:avLst/>
          </a:prstGeom>
          <a:ln w="50800">
            <a:solidFill>
              <a:srgbClr val="FFFFFF"/>
            </a:solidFill>
            <a:tailEnd type="triangle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5" name="Oval"/>
          <p:cNvSpPr/>
          <p:nvPr/>
        </p:nvSpPr>
        <p:spPr>
          <a:xfrm>
            <a:off x="5960533" y="6177279"/>
            <a:ext cx="1733974" cy="650241"/>
          </a:xfrm>
          <a:prstGeom prst="ellipse">
            <a:avLst/>
          </a:prstGeom>
          <a:solidFill>
            <a:srgbClr val="D4FB79"/>
          </a:solidFill>
          <a:ln w="12700">
            <a:solidFill>
              <a:srgbClr val="FFFF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6" name="Oval"/>
          <p:cNvSpPr/>
          <p:nvPr/>
        </p:nvSpPr>
        <p:spPr>
          <a:xfrm>
            <a:off x="10668000" y="4009813"/>
            <a:ext cx="2275840" cy="1625601"/>
          </a:xfrm>
          <a:prstGeom prst="ellipse">
            <a:avLst/>
          </a:prstGeom>
          <a:solidFill>
            <a:srgbClr val="80B7C4"/>
          </a:solidFill>
          <a:ln w="12700">
            <a:solidFill>
              <a:srgbClr val="FFFF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7" name="Oval"/>
          <p:cNvSpPr/>
          <p:nvPr/>
        </p:nvSpPr>
        <p:spPr>
          <a:xfrm>
            <a:off x="433493" y="7911253"/>
            <a:ext cx="1192107" cy="541868"/>
          </a:xfrm>
          <a:prstGeom prst="ellipse">
            <a:avLst/>
          </a:prstGeom>
          <a:solidFill>
            <a:srgbClr val="FFAA79"/>
          </a:solidFill>
          <a:ln w="12700">
            <a:solidFill>
              <a:srgbClr val="FFFF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8" name="Oval"/>
          <p:cNvSpPr/>
          <p:nvPr/>
        </p:nvSpPr>
        <p:spPr>
          <a:xfrm>
            <a:off x="-1" y="7044266"/>
            <a:ext cx="1300481" cy="541868"/>
          </a:xfrm>
          <a:prstGeom prst="ellipse">
            <a:avLst/>
          </a:prstGeom>
          <a:solidFill>
            <a:srgbClr val="FFAA79"/>
          </a:solidFill>
          <a:ln w="12700">
            <a:solidFill>
              <a:srgbClr val="FFFF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9" name="Line"/>
          <p:cNvSpPr/>
          <p:nvPr/>
        </p:nvSpPr>
        <p:spPr>
          <a:xfrm flipH="1">
            <a:off x="541866" y="6285653"/>
            <a:ext cx="325121" cy="758614"/>
          </a:xfrm>
          <a:prstGeom prst="line">
            <a:avLst/>
          </a:prstGeom>
          <a:ln w="50800">
            <a:solidFill>
              <a:srgbClr val="FFFFFF"/>
            </a:solidFill>
            <a:tailEnd type="triangle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0" name="Line"/>
          <p:cNvSpPr/>
          <p:nvPr/>
        </p:nvSpPr>
        <p:spPr>
          <a:xfrm flipH="1">
            <a:off x="1192106" y="6719146"/>
            <a:ext cx="1408854" cy="1192108"/>
          </a:xfrm>
          <a:prstGeom prst="line">
            <a:avLst/>
          </a:prstGeom>
          <a:ln w="50800">
            <a:solidFill>
              <a:srgbClr val="FFFFFF"/>
            </a:solidFill>
            <a:tailEnd type="triangle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1" name="Line"/>
          <p:cNvSpPr/>
          <p:nvPr/>
        </p:nvSpPr>
        <p:spPr>
          <a:xfrm flipH="1">
            <a:off x="2709333" y="6935893"/>
            <a:ext cx="325121" cy="1083735"/>
          </a:xfrm>
          <a:prstGeom prst="line">
            <a:avLst/>
          </a:prstGeom>
          <a:ln w="50800">
            <a:solidFill>
              <a:srgbClr val="FFFFFF"/>
            </a:solidFill>
            <a:tailEnd type="triangle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2" name="Line"/>
          <p:cNvSpPr/>
          <p:nvPr/>
        </p:nvSpPr>
        <p:spPr>
          <a:xfrm>
            <a:off x="4334933" y="6827519"/>
            <a:ext cx="1408854" cy="1083735"/>
          </a:xfrm>
          <a:prstGeom prst="line">
            <a:avLst/>
          </a:prstGeom>
          <a:ln w="50800">
            <a:solidFill>
              <a:srgbClr val="FFFFFF"/>
            </a:solidFill>
            <a:tailEnd type="triangle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3" name="Oval"/>
          <p:cNvSpPr/>
          <p:nvPr/>
        </p:nvSpPr>
        <p:spPr>
          <a:xfrm>
            <a:off x="2167466" y="8019626"/>
            <a:ext cx="1083734" cy="650241"/>
          </a:xfrm>
          <a:prstGeom prst="ellipse">
            <a:avLst/>
          </a:prstGeom>
          <a:solidFill>
            <a:srgbClr val="FFAA79"/>
          </a:solidFill>
          <a:ln w="12700">
            <a:solidFill>
              <a:srgbClr val="FFFF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4" name="Oval"/>
          <p:cNvSpPr/>
          <p:nvPr/>
        </p:nvSpPr>
        <p:spPr>
          <a:xfrm>
            <a:off x="3684693" y="8019626"/>
            <a:ext cx="1083734" cy="650241"/>
          </a:xfrm>
          <a:prstGeom prst="ellipse">
            <a:avLst/>
          </a:prstGeom>
          <a:solidFill>
            <a:srgbClr val="FFAA79"/>
          </a:solidFill>
          <a:ln w="12700">
            <a:solidFill>
              <a:srgbClr val="FFFF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5" name="Oval"/>
          <p:cNvSpPr/>
          <p:nvPr/>
        </p:nvSpPr>
        <p:spPr>
          <a:xfrm>
            <a:off x="5310293" y="7911253"/>
            <a:ext cx="1083734" cy="541868"/>
          </a:xfrm>
          <a:prstGeom prst="ellipse">
            <a:avLst/>
          </a:prstGeom>
          <a:solidFill>
            <a:srgbClr val="FFAA79"/>
          </a:solidFill>
          <a:ln w="12700">
            <a:solidFill>
              <a:srgbClr val="FFFF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6" name="Line"/>
          <p:cNvSpPr/>
          <p:nvPr/>
        </p:nvSpPr>
        <p:spPr>
          <a:xfrm>
            <a:off x="3793066" y="6935893"/>
            <a:ext cx="433494" cy="1083735"/>
          </a:xfrm>
          <a:prstGeom prst="line">
            <a:avLst/>
          </a:prstGeom>
          <a:ln w="50800">
            <a:solidFill>
              <a:srgbClr val="FFFFFF"/>
            </a:solidFill>
            <a:tailEnd type="triangle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7" name="PSP"/>
          <p:cNvSpPr txBox="1"/>
          <p:nvPr/>
        </p:nvSpPr>
        <p:spPr>
          <a:xfrm>
            <a:off x="650239" y="7911253"/>
            <a:ext cx="99342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l" defTabSz="1300480">
              <a:spcBef>
                <a:spcPts val="1400"/>
              </a:spcBef>
              <a:buClr>
                <a:srgbClr val="000000"/>
              </a:buClr>
              <a:buFont typeface="Arial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PSP</a:t>
            </a:r>
          </a:p>
        </p:txBody>
      </p:sp>
      <p:sp>
        <p:nvSpPr>
          <p:cNvPr id="228" name="NSP"/>
          <p:cNvSpPr txBox="1"/>
          <p:nvPr/>
        </p:nvSpPr>
        <p:spPr>
          <a:xfrm>
            <a:off x="2275839" y="8080586"/>
            <a:ext cx="99342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l" defTabSz="1300480">
              <a:spcBef>
                <a:spcPts val="1400"/>
              </a:spcBef>
              <a:buClr>
                <a:srgbClr val="000000"/>
              </a:buClr>
              <a:buFont typeface="Arial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NSP</a:t>
            </a:r>
          </a:p>
        </p:txBody>
      </p:sp>
      <p:sp>
        <p:nvSpPr>
          <p:cNvPr id="229" name="CFP"/>
          <p:cNvSpPr txBox="1"/>
          <p:nvPr/>
        </p:nvSpPr>
        <p:spPr>
          <a:xfrm>
            <a:off x="3745653" y="8087359"/>
            <a:ext cx="121017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l" defTabSz="1300480">
              <a:spcBef>
                <a:spcPts val="1400"/>
              </a:spcBef>
              <a:buClr>
                <a:srgbClr val="000000"/>
              </a:buClr>
              <a:buFont typeface="Arial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CFP</a:t>
            </a:r>
          </a:p>
        </p:txBody>
      </p:sp>
      <p:sp>
        <p:nvSpPr>
          <p:cNvPr id="230" name="DSP"/>
          <p:cNvSpPr txBox="1"/>
          <p:nvPr/>
        </p:nvSpPr>
        <p:spPr>
          <a:xfrm>
            <a:off x="5418666" y="7911253"/>
            <a:ext cx="110179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l" defTabSz="1300480">
              <a:spcBef>
                <a:spcPts val="1400"/>
              </a:spcBef>
              <a:buClr>
                <a:srgbClr val="000000"/>
              </a:buClr>
              <a:buFont typeface="Arial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DSP</a:t>
            </a:r>
          </a:p>
        </p:txBody>
      </p:sp>
      <p:sp>
        <p:nvSpPr>
          <p:cNvPr id="231" name="ASP"/>
          <p:cNvSpPr txBox="1"/>
          <p:nvPr/>
        </p:nvSpPr>
        <p:spPr>
          <a:xfrm>
            <a:off x="162559" y="7051040"/>
            <a:ext cx="164366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l" defTabSz="1300480">
              <a:spcBef>
                <a:spcPts val="1400"/>
              </a:spcBef>
              <a:buClr>
                <a:srgbClr val="000000"/>
              </a:buClr>
              <a:buFont typeface="Arial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ASP</a:t>
            </a:r>
          </a:p>
        </p:txBody>
      </p:sp>
      <p:sp>
        <p:nvSpPr>
          <p:cNvPr id="232" name="Fish Kills"/>
          <p:cNvSpPr txBox="1"/>
          <p:nvPr/>
        </p:nvSpPr>
        <p:spPr>
          <a:xfrm>
            <a:off x="6285653" y="6285653"/>
            <a:ext cx="1318543" cy="43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l" defTabSz="1300480">
              <a:spcBef>
                <a:spcPts val="1100"/>
              </a:spcBef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Fish Kills</a:t>
            </a:r>
          </a:p>
        </p:txBody>
      </p:sp>
      <p:sp>
        <p:nvSpPr>
          <p:cNvPr id="233" name="Larval fish, shellfish &amp; copepods stop feeding"/>
          <p:cNvSpPr txBox="1"/>
          <p:nvPr/>
        </p:nvSpPr>
        <p:spPr>
          <a:xfrm>
            <a:off x="10728959" y="4118186"/>
            <a:ext cx="2185530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defTabSz="1300480">
              <a:spcBef>
                <a:spcPts val="1100"/>
              </a:spcBef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Larval fish, shellfish &amp; copepods stop feeding</a:t>
            </a:r>
          </a:p>
        </p:txBody>
      </p:sp>
      <p:sp>
        <p:nvSpPr>
          <p:cNvPr id="234" name="Line"/>
          <p:cNvSpPr/>
          <p:nvPr/>
        </p:nvSpPr>
        <p:spPr>
          <a:xfrm>
            <a:off x="9861973" y="2348088"/>
            <a:ext cx="1300481" cy="1733975"/>
          </a:xfrm>
          <a:prstGeom prst="line">
            <a:avLst/>
          </a:prstGeom>
          <a:ln w="50800">
            <a:solidFill>
              <a:srgbClr val="FFFFFF"/>
            </a:solidFill>
            <a:tailEnd type="triangle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5" name="Oval"/>
          <p:cNvSpPr/>
          <p:nvPr/>
        </p:nvSpPr>
        <p:spPr>
          <a:xfrm>
            <a:off x="8994986" y="6935893"/>
            <a:ext cx="1625602" cy="866988"/>
          </a:xfrm>
          <a:prstGeom prst="ellipse">
            <a:avLst/>
          </a:prstGeom>
          <a:solidFill>
            <a:srgbClr val="D4FB79"/>
          </a:solidFill>
          <a:ln w="12700">
            <a:solidFill>
              <a:srgbClr val="FFFF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6" name="Seagrass beds die"/>
          <p:cNvSpPr txBox="1"/>
          <p:nvPr/>
        </p:nvSpPr>
        <p:spPr>
          <a:xfrm>
            <a:off x="9211733" y="7044266"/>
            <a:ext cx="164366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2248" tIns="72248" rIns="72248" bIns="72248">
            <a:spAutoFit/>
          </a:bodyPr>
          <a:lstStyle>
            <a:lvl1pPr marL="57799" marR="57799" algn="l" defTabSz="1300480">
              <a:spcBef>
                <a:spcPts val="1100"/>
              </a:spcBef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Seagrass beds die</a:t>
            </a:r>
          </a:p>
        </p:txBody>
      </p:sp>
      <p:sp>
        <p:nvSpPr>
          <p:cNvPr id="237" name="Oval"/>
          <p:cNvSpPr/>
          <p:nvPr/>
        </p:nvSpPr>
        <p:spPr>
          <a:xfrm>
            <a:off x="1517226" y="4551679"/>
            <a:ext cx="3684694" cy="866988"/>
          </a:xfrm>
          <a:prstGeom prst="ellipse">
            <a:avLst/>
          </a:prstGeom>
          <a:solidFill>
            <a:srgbClr val="FFA900"/>
          </a:solidFill>
          <a:ln w="12700">
            <a:solidFill>
              <a:srgbClr val="FFFF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8" name="Human Health Syndromes"/>
          <p:cNvSpPr txBox="1"/>
          <p:nvPr/>
        </p:nvSpPr>
        <p:spPr>
          <a:xfrm>
            <a:off x="1842346" y="4768426"/>
            <a:ext cx="4027876" cy="433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l" defTabSz="1300480">
              <a:spcBef>
                <a:spcPts val="1100"/>
              </a:spcBef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Human Health Syndromes</a:t>
            </a:r>
          </a:p>
        </p:txBody>
      </p:sp>
      <p:sp>
        <p:nvSpPr>
          <p:cNvPr id="239" name="Line"/>
          <p:cNvSpPr/>
          <p:nvPr/>
        </p:nvSpPr>
        <p:spPr>
          <a:xfrm flipH="1">
            <a:off x="1517226" y="5310293"/>
            <a:ext cx="433494" cy="325121"/>
          </a:xfrm>
          <a:prstGeom prst="line">
            <a:avLst/>
          </a:prstGeom>
          <a:ln w="50800">
            <a:solidFill>
              <a:srgbClr val="FFFFFF"/>
            </a:solidFill>
            <a:tailEnd type="triangle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0" name="Line"/>
          <p:cNvSpPr/>
          <p:nvPr/>
        </p:nvSpPr>
        <p:spPr>
          <a:xfrm>
            <a:off x="3467946" y="5418666"/>
            <a:ext cx="108374" cy="650241"/>
          </a:xfrm>
          <a:prstGeom prst="line">
            <a:avLst/>
          </a:prstGeom>
          <a:ln w="50800">
            <a:solidFill>
              <a:srgbClr val="FFFFFF"/>
            </a:solidFill>
            <a:tailEnd type="triangle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1" name="Line"/>
          <p:cNvSpPr/>
          <p:nvPr/>
        </p:nvSpPr>
        <p:spPr>
          <a:xfrm flipH="1">
            <a:off x="2059093" y="2275839"/>
            <a:ext cx="975361" cy="758615"/>
          </a:xfrm>
          <a:prstGeom prst="line">
            <a:avLst/>
          </a:prstGeom>
          <a:ln w="50800">
            <a:solidFill>
              <a:srgbClr val="FFFFFF"/>
            </a:solidFill>
            <a:tailEnd type="triangle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2" name="Oval"/>
          <p:cNvSpPr/>
          <p:nvPr/>
        </p:nvSpPr>
        <p:spPr>
          <a:xfrm>
            <a:off x="216746" y="2926079"/>
            <a:ext cx="2384214" cy="1300481"/>
          </a:xfrm>
          <a:prstGeom prst="ellipse">
            <a:avLst/>
          </a:prstGeom>
          <a:solidFill>
            <a:srgbClr val="FF9292"/>
          </a:solidFill>
          <a:ln w="12700">
            <a:solidFill>
              <a:srgbClr val="FFFF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3" name="Marine Mammal Mortalities"/>
          <p:cNvSpPr txBox="1"/>
          <p:nvPr/>
        </p:nvSpPr>
        <p:spPr>
          <a:xfrm>
            <a:off x="216746" y="3251200"/>
            <a:ext cx="229390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defTabSz="1300480">
              <a:spcBef>
                <a:spcPts val="1100"/>
              </a:spcBef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Marine Mammal Mortalities</a:t>
            </a:r>
          </a:p>
        </p:txBody>
      </p:sp>
      <p:sp>
        <p:nvSpPr>
          <p:cNvPr id="244" name="Line"/>
          <p:cNvSpPr/>
          <p:nvPr/>
        </p:nvSpPr>
        <p:spPr>
          <a:xfrm>
            <a:off x="4226559" y="2492586"/>
            <a:ext cx="325121" cy="975361"/>
          </a:xfrm>
          <a:prstGeom prst="line">
            <a:avLst/>
          </a:prstGeom>
          <a:ln w="50800">
            <a:solidFill>
              <a:srgbClr val="FFFFFF"/>
            </a:solidFill>
            <a:tailEnd type="triangle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5" name="Oval"/>
          <p:cNvSpPr/>
          <p:nvPr/>
        </p:nvSpPr>
        <p:spPr>
          <a:xfrm>
            <a:off x="3576320" y="3467946"/>
            <a:ext cx="2059094" cy="866988"/>
          </a:xfrm>
          <a:prstGeom prst="ellipse">
            <a:avLst/>
          </a:prstGeom>
          <a:solidFill>
            <a:srgbClr val="FF9292"/>
          </a:solidFill>
          <a:ln w="12700">
            <a:solidFill>
              <a:srgbClr val="FFFF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6" name="Impact on Seabirds"/>
          <p:cNvSpPr txBox="1"/>
          <p:nvPr/>
        </p:nvSpPr>
        <p:spPr>
          <a:xfrm>
            <a:off x="3576320" y="3576320"/>
            <a:ext cx="196878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defTabSz="1300480">
              <a:spcBef>
                <a:spcPts val="1100"/>
              </a:spcBef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Impact on Seabirds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8100"/>
            <a:ext cx="13106400" cy="982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Human Health Syndromes"/>
          <p:cNvSpPr txBox="1"/>
          <p:nvPr/>
        </p:nvSpPr>
        <p:spPr>
          <a:xfrm>
            <a:off x="-180623" y="697653"/>
            <a:ext cx="4461370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defTabSz="1300480">
              <a:spcBef>
                <a:spcPts val="3100"/>
              </a:spcBef>
              <a:buClr>
                <a:srgbClr val="FFFED5"/>
              </a:buClr>
              <a:buFont typeface="Arial"/>
              <a:defRPr sz="5400" b="1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Human Health Syndromes</a:t>
            </a:r>
          </a:p>
        </p:txBody>
      </p:sp>
      <p:sp>
        <p:nvSpPr>
          <p:cNvPr id="253" name="Oval"/>
          <p:cNvSpPr/>
          <p:nvPr/>
        </p:nvSpPr>
        <p:spPr>
          <a:xfrm>
            <a:off x="9315591" y="6050844"/>
            <a:ext cx="2989299" cy="1575930"/>
          </a:xfrm>
          <a:prstGeom prst="ellipse">
            <a:avLst/>
          </a:prstGeom>
          <a:ln w="50800">
            <a:solidFill>
              <a:srgbClr val="FF40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4" name="Oval"/>
          <p:cNvSpPr/>
          <p:nvPr/>
        </p:nvSpPr>
        <p:spPr>
          <a:xfrm>
            <a:off x="3546968" y="5951502"/>
            <a:ext cx="1544321" cy="1476587"/>
          </a:xfrm>
          <a:prstGeom prst="ellipse">
            <a:avLst/>
          </a:prstGeom>
          <a:ln w="50800">
            <a:solidFill>
              <a:srgbClr val="FF40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55" name="image.pdf" descr="image.pd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2426" y="6247270"/>
            <a:ext cx="1144695" cy="8082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1" name="Group"/>
          <p:cNvGrpSpPr/>
          <p:nvPr/>
        </p:nvGrpSpPr>
        <p:grpSpPr>
          <a:xfrm>
            <a:off x="2817706" y="8019626"/>
            <a:ext cx="10062420" cy="1564798"/>
            <a:chOff x="0" y="0"/>
            <a:chExt cx="10062419" cy="1564797"/>
          </a:xfrm>
        </p:grpSpPr>
        <p:grpSp>
          <p:nvGrpSpPr>
            <p:cNvPr id="258" name="Group"/>
            <p:cNvGrpSpPr/>
            <p:nvPr/>
          </p:nvGrpSpPr>
          <p:grpSpPr>
            <a:xfrm>
              <a:off x="7152640" y="29351"/>
              <a:ext cx="2909780" cy="720389"/>
              <a:chOff x="0" y="0"/>
              <a:chExt cx="2909779" cy="720388"/>
            </a:xfrm>
          </p:grpSpPr>
          <p:sp>
            <p:nvSpPr>
              <p:cNvPr id="256" name="Oval"/>
              <p:cNvSpPr/>
              <p:nvPr/>
            </p:nvSpPr>
            <p:spPr>
              <a:xfrm>
                <a:off x="0" y="182880"/>
                <a:ext cx="309316" cy="295769"/>
              </a:xfrm>
              <a:prstGeom prst="ellipse">
                <a:avLst/>
              </a:prstGeom>
              <a:solidFill>
                <a:srgbClr val="0433FF"/>
              </a:solidFill>
              <a:ln w="12700" cap="flat">
                <a:noFill/>
                <a:round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marL="57799" marR="57799" algn="l" defTabSz="1300480">
                  <a:defRPr sz="2400">
                    <a:uFill>
                      <a:solidFill>
                        <a:srgbClr val="FFFF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7" name="Diarrhetic Shellfish…"/>
              <p:cNvSpPr txBox="1"/>
              <p:nvPr/>
            </p:nvSpPr>
            <p:spPr>
              <a:xfrm>
                <a:off x="309315" y="0"/>
                <a:ext cx="2600465" cy="7203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72248" tIns="72248" rIns="72248" bIns="72248" numCol="1" anchor="t">
                <a:spAutoFit/>
              </a:bodyPr>
              <a:lstStyle/>
              <a:p>
                <a:pPr marL="57799" marR="57799" algn="l" defTabSz="1300480">
                  <a:buClr>
                    <a:srgbClr val="FFFED5"/>
                  </a:buClr>
                  <a:buFont typeface="Arial"/>
                  <a:defRPr sz="2000" b="1" i="1">
                    <a:solidFill>
                      <a:srgbClr val="FFFED5"/>
                    </a:solidFill>
                    <a:uFill>
                      <a:solidFill>
                        <a:srgbClr val="FFFED5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Diarrhetic Shellfish</a:t>
                </a:r>
              </a:p>
              <a:p>
                <a:pPr marL="57799" marR="57799" algn="l" defTabSz="1300480">
                  <a:buClr>
                    <a:srgbClr val="FFFED5"/>
                  </a:buClr>
                  <a:buFont typeface="Arial"/>
                  <a:defRPr sz="2000" b="1" i="1">
                    <a:solidFill>
                      <a:srgbClr val="FFFED5"/>
                    </a:solidFill>
                    <a:uFill>
                      <a:solidFill>
                        <a:srgbClr val="FFFED5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Poisoning (DSP)</a:t>
                </a:r>
              </a:p>
            </p:txBody>
          </p:sp>
        </p:grpSp>
        <p:grpSp>
          <p:nvGrpSpPr>
            <p:cNvPr id="261" name="Group"/>
            <p:cNvGrpSpPr/>
            <p:nvPr/>
          </p:nvGrpSpPr>
          <p:grpSpPr>
            <a:xfrm>
              <a:off x="0" y="0"/>
              <a:ext cx="2853349" cy="720389"/>
              <a:chOff x="0" y="0"/>
              <a:chExt cx="2853348" cy="720388"/>
            </a:xfrm>
          </p:grpSpPr>
          <p:sp>
            <p:nvSpPr>
              <p:cNvPr id="259" name="Oval"/>
              <p:cNvSpPr/>
              <p:nvPr/>
            </p:nvSpPr>
            <p:spPr>
              <a:xfrm>
                <a:off x="0" y="250613"/>
                <a:ext cx="309316" cy="295770"/>
              </a:xfrm>
              <a:prstGeom prst="ellipse">
                <a:avLst/>
              </a:prstGeom>
              <a:solidFill>
                <a:srgbClr val="FFD300"/>
              </a:solidFill>
              <a:ln w="12700" cap="flat">
                <a:noFill/>
                <a:round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marL="57799" marR="57799" algn="l" defTabSz="1300480">
                  <a:defRPr sz="2400">
                    <a:uFill>
                      <a:solidFill>
                        <a:srgbClr val="FFFF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0" name="Amnesic Shellfish…"/>
              <p:cNvSpPr txBox="1"/>
              <p:nvPr/>
            </p:nvSpPr>
            <p:spPr>
              <a:xfrm>
                <a:off x="309315" y="0"/>
                <a:ext cx="2544034" cy="7203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72248" tIns="72248" rIns="72248" bIns="72248" numCol="1" anchor="t">
                <a:spAutoFit/>
              </a:bodyPr>
              <a:lstStyle/>
              <a:p>
                <a:pPr marL="57799" marR="57799" algn="l" defTabSz="1300480">
                  <a:buClr>
                    <a:srgbClr val="FFFED5"/>
                  </a:buClr>
                  <a:buFont typeface="Arial"/>
                  <a:defRPr sz="2000" b="1" i="1">
                    <a:solidFill>
                      <a:srgbClr val="FFFED5"/>
                    </a:solidFill>
                    <a:uFill>
                      <a:solidFill>
                        <a:srgbClr val="FFFED5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Amnesic Shellfish </a:t>
                </a:r>
              </a:p>
              <a:p>
                <a:pPr marL="57799" marR="57799" algn="l" defTabSz="1300480">
                  <a:buClr>
                    <a:srgbClr val="FFFED5"/>
                  </a:buClr>
                  <a:buFont typeface="Arial"/>
                  <a:defRPr sz="2000" b="1" i="1">
                    <a:solidFill>
                      <a:srgbClr val="FFFED5"/>
                    </a:solidFill>
                    <a:uFill>
                      <a:solidFill>
                        <a:srgbClr val="FFFED5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Poisoning (ASP)</a:t>
                </a:r>
              </a:p>
            </p:txBody>
          </p:sp>
        </p:grpSp>
        <p:grpSp>
          <p:nvGrpSpPr>
            <p:cNvPr id="264" name="Group"/>
            <p:cNvGrpSpPr/>
            <p:nvPr/>
          </p:nvGrpSpPr>
          <p:grpSpPr>
            <a:xfrm>
              <a:off x="0" y="844408"/>
              <a:ext cx="2783028" cy="720390"/>
              <a:chOff x="0" y="0"/>
              <a:chExt cx="2783027" cy="720388"/>
            </a:xfrm>
          </p:grpSpPr>
          <p:sp>
            <p:nvSpPr>
              <p:cNvPr id="262" name="Oval"/>
              <p:cNvSpPr/>
              <p:nvPr/>
            </p:nvSpPr>
            <p:spPr>
              <a:xfrm>
                <a:off x="0" y="146755"/>
                <a:ext cx="309316" cy="295770"/>
              </a:xfrm>
              <a:prstGeom prst="ellipse">
                <a:avLst/>
              </a:prstGeom>
              <a:solidFill>
                <a:srgbClr val="FF2600"/>
              </a:solidFill>
              <a:ln w="12700" cap="flat">
                <a:noFill/>
                <a:round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marL="57799" marR="57799" algn="l" defTabSz="1300480">
                  <a:defRPr sz="2400">
                    <a:uFill>
                      <a:solidFill>
                        <a:srgbClr val="FFFF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3" name="Paralytic Shellfish…"/>
              <p:cNvSpPr txBox="1"/>
              <p:nvPr/>
            </p:nvSpPr>
            <p:spPr>
              <a:xfrm>
                <a:off x="309315" y="0"/>
                <a:ext cx="2473713" cy="7203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72248" tIns="72248" rIns="72248" bIns="72248" numCol="1" anchor="t">
                <a:spAutoFit/>
              </a:bodyPr>
              <a:lstStyle/>
              <a:p>
                <a:pPr marL="57799" marR="57799" algn="l" defTabSz="1300480">
                  <a:buClr>
                    <a:srgbClr val="FFFED5"/>
                  </a:buClr>
                  <a:buFont typeface="Arial"/>
                  <a:defRPr sz="2000" b="1" i="1">
                    <a:solidFill>
                      <a:srgbClr val="FFFED5"/>
                    </a:solidFill>
                    <a:uFill>
                      <a:solidFill>
                        <a:srgbClr val="FFFED5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Paralytic Shellfish</a:t>
                </a:r>
              </a:p>
              <a:p>
                <a:pPr marL="57799" marR="57799" algn="l" defTabSz="1300480">
                  <a:buClr>
                    <a:srgbClr val="FFFED5"/>
                  </a:buClr>
                  <a:buFont typeface="Arial"/>
                  <a:defRPr sz="2000" b="1" i="1">
                    <a:solidFill>
                      <a:srgbClr val="FFFED5"/>
                    </a:solidFill>
                    <a:uFill>
                      <a:solidFill>
                        <a:srgbClr val="FFFED5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Poisoning (PSP)</a:t>
                </a:r>
              </a:p>
            </p:txBody>
          </p:sp>
        </p:grpSp>
        <p:grpSp>
          <p:nvGrpSpPr>
            <p:cNvPr id="267" name="Group"/>
            <p:cNvGrpSpPr/>
            <p:nvPr/>
          </p:nvGrpSpPr>
          <p:grpSpPr>
            <a:xfrm>
              <a:off x="3732106" y="844408"/>
              <a:ext cx="3048413" cy="720390"/>
              <a:chOff x="0" y="0"/>
              <a:chExt cx="3048412" cy="720388"/>
            </a:xfrm>
          </p:grpSpPr>
          <p:sp>
            <p:nvSpPr>
              <p:cNvPr id="265" name="Oval"/>
              <p:cNvSpPr/>
              <p:nvPr/>
            </p:nvSpPr>
            <p:spPr>
              <a:xfrm>
                <a:off x="0" y="142239"/>
                <a:ext cx="309316" cy="295770"/>
              </a:xfrm>
              <a:prstGeom prst="ellipse">
                <a:avLst/>
              </a:prstGeom>
              <a:solidFill>
                <a:srgbClr val="D4FB41"/>
              </a:solidFill>
              <a:ln w="12700" cap="flat">
                <a:noFill/>
                <a:round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marL="57799" marR="57799" algn="l" defTabSz="1300480">
                  <a:defRPr sz="2400">
                    <a:uFill>
                      <a:solidFill>
                        <a:srgbClr val="FFFF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6" name="Neurotoxic Shellfish…"/>
              <p:cNvSpPr txBox="1"/>
              <p:nvPr/>
            </p:nvSpPr>
            <p:spPr>
              <a:xfrm>
                <a:off x="307057" y="0"/>
                <a:ext cx="2741356" cy="7203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72248" tIns="72248" rIns="72248" bIns="72248" numCol="1" anchor="t">
                <a:spAutoFit/>
              </a:bodyPr>
              <a:lstStyle/>
              <a:p>
                <a:pPr marL="57799" marR="57799" algn="l" defTabSz="1300480">
                  <a:buClr>
                    <a:srgbClr val="FFFED5"/>
                  </a:buClr>
                  <a:buFont typeface="Arial"/>
                  <a:defRPr sz="2000" b="1" i="1">
                    <a:solidFill>
                      <a:srgbClr val="FFFED5"/>
                    </a:solidFill>
                    <a:uFill>
                      <a:solidFill>
                        <a:srgbClr val="FFFED5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Neurotoxic Shellfish</a:t>
                </a:r>
              </a:p>
              <a:p>
                <a:pPr marL="57799" marR="57799" algn="l" defTabSz="1300480">
                  <a:buClr>
                    <a:srgbClr val="FFFED5"/>
                  </a:buClr>
                  <a:buFont typeface="Arial"/>
                  <a:defRPr sz="2000" b="1" i="1">
                    <a:solidFill>
                      <a:srgbClr val="FFFED5"/>
                    </a:solidFill>
                    <a:uFill>
                      <a:solidFill>
                        <a:srgbClr val="FFFED5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Poisoning (NSP)</a:t>
                </a:r>
              </a:p>
            </p:txBody>
          </p:sp>
        </p:grpSp>
        <p:grpSp>
          <p:nvGrpSpPr>
            <p:cNvPr id="270" name="Group"/>
            <p:cNvGrpSpPr/>
            <p:nvPr/>
          </p:nvGrpSpPr>
          <p:grpSpPr>
            <a:xfrm>
              <a:off x="3720817" y="0"/>
              <a:ext cx="2499635" cy="720389"/>
              <a:chOff x="0" y="0"/>
              <a:chExt cx="2499633" cy="720388"/>
            </a:xfrm>
          </p:grpSpPr>
          <p:sp>
            <p:nvSpPr>
              <p:cNvPr id="268" name="Oval"/>
              <p:cNvSpPr/>
              <p:nvPr/>
            </p:nvSpPr>
            <p:spPr>
              <a:xfrm>
                <a:off x="0" y="241582"/>
                <a:ext cx="309316" cy="295770"/>
              </a:xfrm>
              <a:prstGeom prst="ellipse">
                <a:avLst/>
              </a:prstGeom>
              <a:solidFill>
                <a:srgbClr val="FF40FF"/>
              </a:solidFill>
              <a:ln w="12700" cap="flat">
                <a:noFill/>
                <a:round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marL="57799" marR="57799" algn="l" defTabSz="1300480">
                  <a:defRPr sz="2400">
                    <a:uFill>
                      <a:solidFill>
                        <a:srgbClr val="FFFF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9" name="Ciguatera Fish…"/>
              <p:cNvSpPr txBox="1"/>
              <p:nvPr/>
            </p:nvSpPr>
            <p:spPr>
              <a:xfrm>
                <a:off x="309315" y="0"/>
                <a:ext cx="2190319" cy="7203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72248" tIns="72248" rIns="72248" bIns="72248" numCol="1" anchor="t">
                <a:spAutoFit/>
              </a:bodyPr>
              <a:lstStyle/>
              <a:p>
                <a:pPr marL="57799" marR="57799" algn="l" defTabSz="1300480">
                  <a:buClr>
                    <a:srgbClr val="FFFED5"/>
                  </a:buClr>
                  <a:buFont typeface="Arial"/>
                  <a:defRPr sz="2000" b="1" i="1">
                    <a:solidFill>
                      <a:srgbClr val="FFFED5"/>
                    </a:solidFill>
                    <a:uFill>
                      <a:solidFill>
                        <a:srgbClr val="FFFED5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Ciguatera Fish</a:t>
                </a:r>
              </a:p>
              <a:p>
                <a:pPr marL="57799" marR="57799" algn="l" defTabSz="1300480">
                  <a:buClr>
                    <a:srgbClr val="FFFED5"/>
                  </a:buClr>
                  <a:buFont typeface="Arial"/>
                  <a:defRPr sz="2000" b="1" i="1">
                    <a:solidFill>
                      <a:srgbClr val="FFFED5"/>
                    </a:solidFill>
                    <a:uFill>
                      <a:solidFill>
                        <a:srgbClr val="FFFED5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Poisoning (CFP)</a:t>
                </a:r>
              </a:p>
            </p:txBody>
          </p:sp>
        </p:grpSp>
      </p:grpSp>
      <p:pic>
        <p:nvPicPr>
          <p:cNvPr id="272" name="image.pdf" descr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7653" y="252870"/>
            <a:ext cx="9067237" cy="7579361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Oval"/>
          <p:cNvSpPr/>
          <p:nvPr/>
        </p:nvSpPr>
        <p:spPr>
          <a:xfrm>
            <a:off x="7771271" y="5951502"/>
            <a:ext cx="2162952" cy="1083734"/>
          </a:xfrm>
          <a:prstGeom prst="ellipse">
            <a:avLst/>
          </a:prstGeom>
          <a:ln w="50800">
            <a:solidFill>
              <a:srgbClr val="D4FB41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4" name="Oval"/>
          <p:cNvSpPr/>
          <p:nvPr/>
        </p:nvSpPr>
        <p:spPr>
          <a:xfrm rot="20460000">
            <a:off x="4437149" y="1736316"/>
            <a:ext cx="1530775" cy="5136446"/>
          </a:xfrm>
          <a:prstGeom prst="ellipse">
            <a:avLst/>
          </a:prstGeom>
          <a:ln w="50800">
            <a:solidFill>
              <a:srgbClr val="FF2600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5" name="Oval"/>
          <p:cNvSpPr/>
          <p:nvPr/>
        </p:nvSpPr>
        <p:spPr>
          <a:xfrm rot="2280000">
            <a:off x="10163323" y="3377252"/>
            <a:ext cx="1363698" cy="1542063"/>
          </a:xfrm>
          <a:prstGeom prst="ellipse">
            <a:avLst/>
          </a:prstGeom>
          <a:ln w="50800">
            <a:solidFill>
              <a:srgbClr val="FF2600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6" name="Oval"/>
          <p:cNvSpPr/>
          <p:nvPr/>
        </p:nvSpPr>
        <p:spPr>
          <a:xfrm rot="20640000">
            <a:off x="4903949" y="2139672"/>
            <a:ext cx="1133405" cy="4818098"/>
          </a:xfrm>
          <a:prstGeom prst="ellipse">
            <a:avLst/>
          </a:prstGeom>
          <a:ln w="50800">
            <a:solidFill>
              <a:srgbClr val="FFD300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7" name="Oval"/>
          <p:cNvSpPr/>
          <p:nvPr/>
        </p:nvSpPr>
        <p:spPr>
          <a:xfrm>
            <a:off x="10139680" y="3393440"/>
            <a:ext cx="1752037" cy="1180819"/>
          </a:xfrm>
          <a:prstGeom prst="ellipse">
            <a:avLst/>
          </a:prstGeom>
          <a:ln w="50800">
            <a:solidFill>
              <a:srgbClr val="FFD300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8" name="Oval"/>
          <p:cNvSpPr/>
          <p:nvPr/>
        </p:nvSpPr>
        <p:spPr>
          <a:xfrm>
            <a:off x="10243537" y="3490524"/>
            <a:ext cx="514774" cy="984392"/>
          </a:xfrm>
          <a:prstGeom prst="ellipse">
            <a:avLst/>
          </a:prstGeom>
          <a:ln w="50800">
            <a:solidFill>
              <a:srgbClr val="0433FF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240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79" name="PseudoNitzschia1.jpg" descr="PseudoNitzschia1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40284" y="4750364"/>
            <a:ext cx="1964268" cy="907627"/>
          </a:xfrm>
          <a:prstGeom prst="rect">
            <a:avLst/>
          </a:prstGeom>
          <a:ln w="76200">
            <a:solidFill>
              <a:srgbClr val="FFD300"/>
            </a:solidFill>
            <a:miter lim="400000"/>
          </a:ln>
        </p:spPr>
      </p:pic>
      <p:pic>
        <p:nvPicPr>
          <p:cNvPr id="280" name="Gambierdiscus1.jpg" descr="Gambierdiscus1.jp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69511" y="4750364"/>
            <a:ext cx="1444979" cy="1282419"/>
          </a:xfrm>
          <a:prstGeom prst="rect">
            <a:avLst/>
          </a:prstGeom>
          <a:ln w="76200">
            <a:solidFill>
              <a:srgbClr val="FF40FF"/>
            </a:solidFill>
            <a:miter lim="400000"/>
          </a:ln>
        </p:spPr>
      </p:pic>
      <p:grpSp>
        <p:nvGrpSpPr>
          <p:cNvPr id="283" name="Group"/>
          <p:cNvGrpSpPr/>
          <p:nvPr/>
        </p:nvGrpSpPr>
        <p:grpSpPr>
          <a:xfrm>
            <a:off x="9466862" y="1228231"/>
            <a:ext cx="2237459" cy="2260036"/>
            <a:chOff x="0" y="0"/>
            <a:chExt cx="2237457" cy="2260035"/>
          </a:xfrm>
        </p:grpSpPr>
        <p:pic>
          <p:nvPicPr>
            <p:cNvPr id="281" name="caudata.jpg" descr="caudata.jpg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176302"/>
              <a:ext cx="848925" cy="1083734"/>
            </a:xfrm>
            <a:prstGeom prst="rect">
              <a:avLst/>
            </a:prstGeom>
            <a:ln w="76200" cap="flat">
              <a:solidFill>
                <a:srgbClr val="0433FF"/>
              </a:solidFill>
              <a:prstDash val="solid"/>
              <a:miter lim="400000"/>
            </a:ln>
            <a:effectLst/>
          </p:spPr>
        </p:pic>
        <p:pic>
          <p:nvPicPr>
            <p:cNvPr id="282" name="image.jpg" descr="image.jpg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36977" y="0"/>
              <a:ext cx="1300481" cy="1300481"/>
            </a:xfrm>
            <a:prstGeom prst="rect">
              <a:avLst/>
            </a:prstGeom>
            <a:ln w="76200" cap="flat">
              <a:solidFill>
                <a:srgbClr val="0433FF"/>
              </a:solidFill>
              <a:prstDash val="solid"/>
              <a:miter lim="400000"/>
            </a:ln>
            <a:effectLst/>
          </p:spPr>
        </p:pic>
      </p:grpSp>
      <p:pic>
        <p:nvPicPr>
          <p:cNvPr id="284" name="KareniaBrevis4.jpg" descr="KareniaBrevis4.jpg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46898" y="4619413"/>
            <a:ext cx="1408854" cy="1390792"/>
          </a:xfrm>
          <a:prstGeom prst="rect">
            <a:avLst/>
          </a:prstGeom>
          <a:ln w="76200">
            <a:solidFill>
              <a:srgbClr val="D4FB79"/>
            </a:solidFill>
            <a:miter lim="400000"/>
          </a:ln>
        </p:spPr>
      </p:pic>
      <p:pic>
        <p:nvPicPr>
          <p:cNvPr id="285" name="image.jpg" descr="image.jpg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96177" y="577991"/>
            <a:ext cx="1192108" cy="1300481"/>
          </a:xfrm>
          <a:prstGeom prst="rect">
            <a:avLst/>
          </a:prstGeom>
          <a:ln w="76200">
            <a:solidFill>
              <a:srgbClr val="FF2600"/>
            </a:solidFill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Custom</PresentationFormat>
  <Paragraphs>54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Constantia</vt:lpstr>
      <vt:lpstr>Corbel</vt:lpstr>
      <vt:lpstr>Helvetica</vt:lpstr>
      <vt:lpstr>Helvetica Light</vt:lpstr>
      <vt:lpstr>Helvetica Neue</vt:lpstr>
      <vt:lpstr>Tahoma</vt:lpstr>
      <vt:lpstr>Black</vt:lpstr>
      <vt:lpstr>PowerPoint Presentation</vt:lpstr>
      <vt:lpstr>Alaska HAB Workshop December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Five cases of PSP in Alaska in one week -- June 2010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Sitka Tribe of Alaska Environmental Research Lab (STAERL)</vt:lpstr>
      <vt:lpstr>Data and Shellfish  Advisories</vt:lpstr>
      <vt:lpstr>PowerPoint Presentation</vt:lpstr>
      <vt:lpstr>Data and Shellfish  Advisories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Lujan, Erica</dc:creator>
  <cp:lastModifiedBy>Mitchell, Erica N</cp:lastModifiedBy>
  <cp:revision>2</cp:revision>
  <dcterms:modified xsi:type="dcterms:W3CDTF">2018-07-24T19:07:25Z</dcterms:modified>
</cp:coreProperties>
</file>