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9144000" cy="5143500" type="screen16x9"/>
  <p:notesSz cx="6858000" cy="9144000"/>
  <p:embeddedFontLst>
    <p:embeddedFont>
      <p:font typeface="Corbel" panose="020B0503020204020204" pitchFamily="34" charset="0"/>
      <p:regular r:id="rId38"/>
      <p:bold r:id="rId39"/>
      <p:italic r:id="rId40"/>
      <p:boldItalic r:id="rId41"/>
    </p:embeddedFont>
    <p:embeddedFont>
      <p:font typeface="Roboto" panose="020B0604020202020204" charset="0"/>
      <p:regular r:id="rId42"/>
      <p:bold r:id="rId43"/>
      <p:italic r:id="rId44"/>
      <p:boldItalic r:id="rId45"/>
    </p:embeddedFont>
    <p:embeddedFont>
      <p:font typeface="Cambria" panose="02040503050406030204" pitchFamily="18" charset="0"/>
      <p:regular r:id="rId46"/>
      <p:bold r:id="rId47"/>
      <p:italic r:id="rId48"/>
      <p:boldItalic r:id="rId49"/>
    </p:embeddedFont>
    <p:embeddedFont>
      <p:font typeface="Calibri" panose="020F0502020204030204" pitchFamily="34" charset="0"/>
      <p:regular r:id="rId50"/>
      <p:bold r:id="rId51"/>
      <p:italic r:id="rId52"/>
      <p:boldItalic r:id="rId53"/>
    </p:embeddedFont>
    <p:embeddedFont>
      <p:font typeface="Open Sans" panose="020B0604020202020204"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24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54"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font" Target="fonts/font20.fnt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4fb7defc9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4fb7defc9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N=25, Wainwright  population = 584 (2017)</a:t>
            </a:r>
            <a:endParaRPr/>
          </a:p>
          <a:p>
            <a:pPr marL="0" lvl="0" indent="0" algn="l" rtl="0">
              <a:spcBef>
                <a:spcPts val="0"/>
              </a:spcBef>
              <a:spcAft>
                <a:spcPts val="0"/>
              </a:spcAft>
              <a:buNone/>
            </a:pPr>
            <a:r>
              <a:rPr lang="en"/>
              <a:t>Think about this…. Talk about when? How? Why?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4fb7defc9d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4fb7defc9d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By far, most respondents (24)  stated that they travel remotely for hunting.</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4cf0127e57_8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4cf0127e57_8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One person mentioned exercise, but by far, hunting is the biggest reason people travel remotely in Wainwright.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4fb7defc9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4fb7defc9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Sharing travel plans is probably a conservative estimate. Familiarity with forecasts. NOAA weather website is often checked. Wind speed and direction  is an important factor to check. N=17</a:t>
            </a:r>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4fb7defc9d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4fb7defc9d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About two-thirds of folks feel routes around Wainwright are safe.</a:t>
            </a:r>
            <a:endParaRPr/>
          </a:p>
          <a:p>
            <a:pPr marL="0" lvl="0" indent="0" algn="l" rtl="0">
              <a:spcBef>
                <a:spcPts val="0"/>
              </a:spcBef>
              <a:spcAft>
                <a:spcPts val="0"/>
              </a:spcAft>
              <a:buNone/>
            </a:pPr>
            <a:r>
              <a:rPr lang="en"/>
              <a:t>No perceived threat from rerouting.</a:t>
            </a:r>
            <a:endParaRPr/>
          </a:p>
          <a:p>
            <a:pPr marL="0" lvl="0" indent="0" algn="l" rtl="0">
              <a:spcBef>
                <a:spcPts val="0"/>
              </a:spcBef>
              <a:spcAft>
                <a:spcPts val="0"/>
              </a:spcAft>
              <a:buNone/>
            </a:pPr>
            <a:r>
              <a:rPr lang="en"/>
              <a:t>N=13, Yes = 4, No = 9</a:t>
            </a: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4fb7defc9d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4fb7defc9d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2/13 involved in serious wilderness accident - N=13 2=Yes</a:t>
            </a:r>
            <a:endParaRPr/>
          </a:p>
          <a:p>
            <a:pPr marL="0" lvl="0" indent="0" algn="l" rtl="0">
              <a:spcBef>
                <a:spcPts val="0"/>
              </a:spcBef>
              <a:spcAft>
                <a:spcPts val="0"/>
              </a:spcAft>
              <a:buNone/>
            </a:pPr>
            <a:r>
              <a:rPr lang="en"/>
              <a:t>and about half know of others [discuss definition of “serious”] Why we included this question. N=13 Yes =7</a:t>
            </a:r>
            <a:endParaRPr/>
          </a:p>
          <a:p>
            <a:pPr marL="0" lvl="0" indent="0" algn="l" rtl="0">
              <a:spcBef>
                <a:spcPts val="0"/>
              </a:spcBef>
              <a:spcAft>
                <a:spcPts val="0"/>
              </a:spcAft>
              <a:buNone/>
            </a:pPr>
            <a:r>
              <a:rPr lang="en"/>
              <a:t>Are these people more likely to do something?</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4fb7defc9d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4fb7defc9d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Folks do know they take risks but in retrospect the guilt isn’t there. Risk is a given. But overall folks strive to be safe. What makes someone risk adverse?</a:t>
            </a:r>
            <a:endParaRPr/>
          </a:p>
          <a:p>
            <a:pPr marL="0" lvl="0" indent="0" algn="l" rtl="0">
              <a:spcBef>
                <a:spcPts val="0"/>
              </a:spcBef>
              <a:spcAft>
                <a:spcPts val="0"/>
              </a:spcAft>
              <a:buNone/>
            </a:pPr>
            <a:r>
              <a:rPr lang="en"/>
              <a:t>N=13, Yes = 10, No = 3</a:t>
            </a:r>
            <a:endParaRPr/>
          </a:p>
          <a:p>
            <a:pPr marL="0" lvl="0" indent="0" algn="l" rtl="0">
              <a:spcBef>
                <a:spcPts val="0"/>
              </a:spcBef>
              <a:spcAft>
                <a:spcPts val="0"/>
              </a:spcAft>
              <a:buNone/>
            </a:pPr>
            <a:r>
              <a:rPr lang="en"/>
              <a:t>N=12, Yes = 5, No = 7</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4fb7defc9d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4fb7defc9d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Feeling they can call for help was ranked as the  number one reason that respondents thought people made unsafe decisions while traveling remotely.</a:t>
            </a:r>
            <a:endParaRPr/>
          </a:p>
          <a:p>
            <a:pPr marL="0" lvl="0" indent="0" algn="l" rtl="0">
              <a:spcBef>
                <a:spcPts val="0"/>
              </a:spcBef>
              <a:spcAft>
                <a:spcPts val="0"/>
              </a:spcAft>
              <a:buNone/>
            </a:pPr>
            <a:r>
              <a:rPr lang="en"/>
              <a:t> Less of a performance push. Present average of Likert scale.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4fb7defc9d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4fb7defc9d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By far, bad weather was considered the number one factor for why people had to be rescued. Do you agree?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4fb7defc9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4fb7defc9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Paper maps is zero percent! Surprisingly, only 1 person mentioned packing a geo-location device, 3 ticked satellite phone, and 6 marked packing some sort of GPS. After Extra clothing and a Gun, a cell phone was the third most cited item that is packed in respondent’s travel kit. </a:t>
            </a:r>
            <a:r>
              <a:rPr lang="en">
                <a:solidFill>
                  <a:schemeClr val="dk1"/>
                </a:solidFill>
              </a:rPr>
              <a:t>Folks are taking cell phone on travel. Coastal travel have more service and in town. Camera… iPod.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4cf0127e57_8_7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g4cf0127e57_8_744: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165100" lvl="0" indent="-165100" algn="l" rtl="0">
              <a:spcBef>
                <a:spcPts val="0"/>
              </a:spcBef>
              <a:spcAft>
                <a:spcPts val="0"/>
              </a:spcAft>
              <a:buClr>
                <a:schemeClr val="dk1"/>
              </a:buClr>
              <a:buSzPts val="1200"/>
              <a:buFont typeface="Arial"/>
              <a:buChar char="•"/>
            </a:pPr>
            <a:r>
              <a:rPr lang="en"/>
              <a:t>In an area where people depend on cold winters, sea and river ice, and favorable environmental conditions for travel and subsistence activities, a rapidly changing environment is a big deal.</a:t>
            </a:r>
            <a:endParaRPr/>
          </a:p>
          <a:p>
            <a:pPr marL="165100" lvl="0" indent="-165100" algn="l" rtl="0">
              <a:spcBef>
                <a:spcPts val="0"/>
              </a:spcBef>
              <a:spcAft>
                <a:spcPts val="0"/>
              </a:spcAft>
              <a:buClr>
                <a:schemeClr val="dk1"/>
              </a:buClr>
              <a:buSzPts val="1200"/>
              <a:buFont typeface="Arial"/>
              <a:buChar char="•"/>
            </a:pPr>
            <a:r>
              <a:rPr lang="en"/>
              <a:t>Our work takes place in Wainwright, Alaska, a community with around 600 people located on the Chuckchi Sea on the North Slope.</a:t>
            </a:r>
            <a:endParaRPr/>
          </a:p>
          <a:p>
            <a:pPr marL="165100" lvl="0" indent="-165100" algn="l" rtl="0">
              <a:spcBef>
                <a:spcPts val="0"/>
              </a:spcBef>
              <a:spcAft>
                <a:spcPts val="0"/>
              </a:spcAft>
              <a:buClr>
                <a:schemeClr val="dk1"/>
              </a:buClr>
              <a:buSzPts val="1200"/>
              <a:buFont typeface="Arial"/>
              <a:buChar char="•"/>
            </a:pPr>
            <a:r>
              <a:rPr lang="en"/>
              <a:t>About 95% of the community is Inupiat, and 93% of households reported participating in the local subsistence economy.  More than 2/3 of households acquire at least 50% of their diet from hunting, fishing, and gathering.  </a:t>
            </a:r>
            <a:endParaRPr/>
          </a:p>
        </p:txBody>
      </p:sp>
      <p:sp>
        <p:nvSpPr>
          <p:cNvPr id="67" name="Google Shape;67;g4cf0127e57_8_744:notes"/>
          <p:cNvSpPr txBox="1">
            <a:spLocks noGrp="1"/>
          </p:cNvSpPr>
          <p:nvPr>
            <p:ph type="sldNum" idx="12"/>
          </p:nvPr>
        </p:nvSpPr>
        <p:spPr>
          <a:xfrm>
            <a:off x="3884613" y="8685214"/>
            <a:ext cx="2971800" cy="4590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 sz="1400"/>
              <a:t>2</a:t>
            </a:fld>
            <a:endParaRPr sz="14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4fb7defc9d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4fb7defc9d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About a third of respondents have devices at home. Not going to use program if they don’t need to.</a:t>
            </a:r>
            <a:endParaRPr/>
          </a:p>
          <a:p>
            <a:pPr marL="0" lvl="0" indent="0" algn="l" rtl="0">
              <a:spcBef>
                <a:spcPts val="0"/>
              </a:spcBef>
              <a:spcAft>
                <a:spcPts val="0"/>
              </a:spcAft>
              <a:buNone/>
            </a:pPr>
            <a:r>
              <a:rPr lang="en"/>
              <a:t>N=20, yes=7, No=13</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4cf0127e57_8_6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4cf0127e57_8_6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case you are wondering what we are talking about… the Wainwright SAR used the orange inReach SEND and other models of PLBs.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4fb7defc9d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4fb7defc9d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Over 80% of reposndents know who to call for device check-out. </a:t>
            </a:r>
            <a:endParaRPr/>
          </a:p>
          <a:p>
            <a:pPr marL="0" lvl="0" indent="0" algn="l" rtl="0">
              <a:spcBef>
                <a:spcPts val="0"/>
              </a:spcBef>
              <a:spcAft>
                <a:spcPts val="0"/>
              </a:spcAft>
              <a:buNone/>
            </a:pPr>
            <a:r>
              <a:rPr lang="en"/>
              <a:t>Before workshop 4 reported not knowing of check-out program out of 12</a:t>
            </a:r>
            <a:endParaRPr/>
          </a:p>
          <a:p>
            <a:pPr marL="0" lvl="0" indent="0" algn="l" rtl="0">
              <a:spcBef>
                <a:spcPts val="0"/>
              </a:spcBef>
              <a:spcAft>
                <a:spcPts val="0"/>
              </a:spcAft>
              <a:buNone/>
            </a:pPr>
            <a:r>
              <a:rPr lang="en"/>
              <a:t>After workshop 2 still reported not knowing about check-out program out of 12</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4fb7defc9d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4fb7defc9d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Folks know who to call.</a:t>
            </a:r>
            <a:endParaRPr/>
          </a:p>
          <a:p>
            <a:pPr marL="0" lvl="0" indent="0" algn="l" rtl="0">
              <a:spcBef>
                <a:spcPts val="0"/>
              </a:spcBef>
              <a:spcAft>
                <a:spcPts val="0"/>
              </a:spcAft>
              <a:buNone/>
            </a:pPr>
            <a:r>
              <a:rPr lang="en"/>
              <a:t>N=17, IDK = 2, Older son = 1</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4cf0127e57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4cf0127e57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4fb7defc9d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4fb7defc9d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People answered that safety is the most important reason to check-out a personal geo-locator . 1 respondent said that geo-locator contributes to taking observations, and 4 respondents recognized the benefit to SAR themselves.</a:t>
            </a:r>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4fb7defc9d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4fb7defc9d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Being prepared, uncertainty </a:t>
            </a:r>
            <a:endParaRPr/>
          </a:p>
          <a:p>
            <a:pPr marL="0" lvl="0" indent="0" algn="l" rtl="0">
              <a:spcBef>
                <a:spcPts val="0"/>
              </a:spcBef>
              <a:spcAft>
                <a:spcPts val="0"/>
              </a:spcAft>
              <a:buNone/>
            </a:pPr>
            <a:r>
              <a:rPr lang="en"/>
              <a:t>N=13</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4fb7defc9d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4fb7defc9d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May be barrier to acquiring device. $10 wouldn't make a difference to subscription rate. Currently during updates. ~$25/device/month 40 free texts</a:t>
            </a:r>
            <a:endParaRPr/>
          </a:p>
          <a:p>
            <a:pPr marL="0" lvl="0" indent="0" algn="l" rtl="0">
              <a:spcBef>
                <a:spcPts val="0"/>
              </a:spcBef>
              <a:spcAft>
                <a:spcPts val="0"/>
              </a:spcAft>
              <a:buClr>
                <a:schemeClr val="dk1"/>
              </a:buClr>
              <a:buSzPts val="1100"/>
              <a:buFont typeface="Arial"/>
              <a:buNone/>
            </a:pPr>
            <a:r>
              <a:rPr lang="en" sz="1400">
                <a:solidFill>
                  <a:schemeClr val="dk1"/>
                </a:solidFill>
              </a:rPr>
              <a:t>N=22 [12=Yes, 10=No]</a:t>
            </a:r>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4fb7defc9d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4fb7defc9d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N=20 [13=Yes, 7=No]</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4cf0127e57_1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4cf0127e57_1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Rescue = You have contact with the person you are helping</a:t>
            </a:r>
            <a:endParaRPr/>
          </a:p>
          <a:p>
            <a:pPr marL="0" lvl="0" indent="0" algn="l" rtl="0">
              <a:spcBef>
                <a:spcPts val="0"/>
              </a:spcBef>
              <a:spcAft>
                <a:spcPts val="0"/>
              </a:spcAft>
              <a:buNone/>
            </a:pPr>
            <a:r>
              <a:rPr lang="en"/>
              <a:t>Search = You do not have contact with the person you are helping</a:t>
            </a:r>
            <a:endParaRPr/>
          </a:p>
          <a:p>
            <a:pPr marL="0" lvl="0" indent="0" algn="l" rtl="0">
              <a:spcBef>
                <a:spcPts val="0"/>
              </a:spcBef>
              <a:spcAft>
                <a:spcPts val="0"/>
              </a:spcAft>
              <a:buNone/>
            </a:pPr>
            <a:r>
              <a:rPr lang="en"/>
              <a:t>Out of 34 missions between February 2016 and May 2018 Majority of missions were land rescues - helping community members with Snowmachine and ATV issue</a:t>
            </a:r>
            <a:endParaRPr/>
          </a:p>
          <a:p>
            <a:pPr marL="0" lvl="0" indent="0" algn="l" rtl="0">
              <a:spcBef>
                <a:spcPts val="0"/>
              </a:spcBef>
              <a:spcAft>
                <a:spcPts val="0"/>
              </a:spcAft>
              <a:buNone/>
            </a:pPr>
            <a:r>
              <a:rPr lang="en"/>
              <a:t>Average times calucated from all missions that had a recorded begin and end time.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4cf0127e57_8_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4cf0127e57_8_9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g4cf0127e57_8_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5452edd36b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g5452edd36b_1_0: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endParaRPr/>
          </a:p>
        </p:txBody>
      </p:sp>
      <p:sp>
        <p:nvSpPr>
          <p:cNvPr id="272" name="Google Shape;272;g5452edd36b_1_0:notes"/>
          <p:cNvSpPr txBox="1">
            <a:spLocks noGrp="1"/>
          </p:cNvSpPr>
          <p:nvPr>
            <p:ph type="sldNum" idx="12"/>
          </p:nvPr>
        </p:nvSpPr>
        <p:spPr>
          <a:xfrm>
            <a:off x="3884613" y="8685214"/>
            <a:ext cx="2971800" cy="4590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 sz="1400"/>
              <a:t>30</a:t>
            </a:fld>
            <a:endParaRPr sz="14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4fb7defc9d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4fb7defc9d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4cf0127e57_8_59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Thermal imaging cameras: https://www.frontiersman.com/news/game-changer-external-cameras-installed-on-helicopters-to-aid-in/article_c7aa4c42-46e6-11e9-8c6b-dff130ff7549.html</a:t>
            </a:r>
            <a:endParaRPr/>
          </a:p>
        </p:txBody>
      </p:sp>
      <p:sp>
        <p:nvSpPr>
          <p:cNvPr id="284" name="Google Shape;284;g4cf0127e57_8_5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5452edd36b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5452edd36b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4cf0127e57_12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g4cf0127e57_12_6: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endParaRPr/>
          </a:p>
        </p:txBody>
      </p:sp>
      <p:sp>
        <p:nvSpPr>
          <p:cNvPr id="300" name="Google Shape;300;g4cf0127e57_12_6:notes"/>
          <p:cNvSpPr txBox="1">
            <a:spLocks noGrp="1"/>
          </p:cNvSpPr>
          <p:nvPr>
            <p:ph type="sldNum" idx="12"/>
          </p:nvPr>
        </p:nvSpPr>
        <p:spPr>
          <a:xfrm>
            <a:off x="3884613" y="8685214"/>
            <a:ext cx="2971800" cy="4590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 sz="1400"/>
              <a:t>34</a:t>
            </a:fld>
            <a:endParaRPr sz="14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4cf0127e57_12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g4cf0127e57_12_12: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endParaRPr/>
          </a:p>
        </p:txBody>
      </p:sp>
      <p:sp>
        <p:nvSpPr>
          <p:cNvPr id="307" name="Google Shape;307;g4cf0127e57_12_12:notes"/>
          <p:cNvSpPr txBox="1">
            <a:spLocks noGrp="1"/>
          </p:cNvSpPr>
          <p:nvPr>
            <p:ph type="sldNum" idx="12"/>
          </p:nvPr>
        </p:nvSpPr>
        <p:spPr>
          <a:xfrm>
            <a:off x="3884613" y="8685214"/>
            <a:ext cx="2971800" cy="4590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 sz="1400"/>
              <a:t>35</a:t>
            </a:fld>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4cf0127e57_8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4cf0127e57_8_9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g4cf0127e57_8_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4cf0127e57_8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4cf0127e57_8_10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g4cf0127e57_8_1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5452edd36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5452edd36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4cf0127e57_16_3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g4cf0127e57_16_3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Fundamental goal established in first few workshops, participants had substantial concerns about maintaining the subsistence way of life in a rapidly changing environment</a:t>
            </a:r>
            <a:endParaRPr/>
          </a:p>
          <a:p>
            <a:pPr marL="0" lvl="0" indent="0" algn="l" rtl="0">
              <a:spcBef>
                <a:spcPts val="0"/>
              </a:spcBef>
              <a:spcAft>
                <a:spcPts val="0"/>
              </a:spcAft>
              <a:buNone/>
            </a:pPr>
            <a:r>
              <a:rPr lang="en"/>
              <a:t>3 Safety Objectives: Prevent Accidents, Increase the Chance of Rescue, and Minimize Cost</a:t>
            </a:r>
            <a:endParaRPr/>
          </a:p>
        </p:txBody>
      </p:sp>
      <p:sp>
        <p:nvSpPr>
          <p:cNvPr id="103" name="Google Shape;103;g4cf0127e57_16_3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7</a:t>
            </a:fld>
            <a:endParaRPr>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4cf0127e57_8_2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4cf0127e57_8_26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g4cf0127e57_8_2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4fb7defc9d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4fb7defc9d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Rescue = You have contact with the person you are helping</a:t>
            </a:r>
            <a:endParaRPr/>
          </a:p>
          <a:p>
            <a:pPr marL="0" lvl="0" indent="0" algn="l" rtl="0">
              <a:spcBef>
                <a:spcPts val="0"/>
              </a:spcBef>
              <a:spcAft>
                <a:spcPts val="0"/>
              </a:spcAft>
              <a:buNone/>
            </a:pPr>
            <a:r>
              <a:rPr lang="en"/>
              <a:t>Search = You do not have contact with the person you are helping</a:t>
            </a:r>
            <a:endParaRPr/>
          </a:p>
          <a:p>
            <a:pPr marL="0" lvl="0" indent="0" algn="l" rtl="0">
              <a:spcBef>
                <a:spcPts val="0"/>
              </a:spcBef>
              <a:spcAft>
                <a:spcPts val="0"/>
              </a:spcAft>
              <a:buNone/>
            </a:pPr>
            <a:r>
              <a:rPr lang="en"/>
              <a:t>Out of 34 missions between February 2016 and May 2018</a:t>
            </a:r>
            <a:endParaRPr/>
          </a:p>
          <a:p>
            <a:pPr marL="0" lvl="0" indent="0" algn="l" rtl="0">
              <a:spcBef>
                <a:spcPts val="0"/>
              </a:spcBef>
              <a:spcAft>
                <a:spcPts val="0"/>
              </a:spcAft>
              <a:buNone/>
            </a:pPr>
            <a:r>
              <a:rPr lang="en"/>
              <a:t>Majority of missions were land rescues - helping community members with Snowmachine and ATV issue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5"/>
        <p:cNvGrpSpPr/>
        <p:nvPr/>
      </p:nvGrpSpPr>
      <p:grpSpPr>
        <a:xfrm>
          <a:off x="0" y="0"/>
          <a:ext cx="0" cy="0"/>
          <a:chOff x="0" y="0"/>
          <a:chExt cx="0" cy="0"/>
        </a:xfrm>
      </p:grpSpPr>
      <p:sp>
        <p:nvSpPr>
          <p:cNvPr id="46" name="Google Shape;46;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7" name="Google Shape;47;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8" name="Google Shape;48;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1"/>
        <p:cNvGrpSpPr/>
        <p:nvPr/>
      </p:nvGrpSpPr>
      <p:grpSpPr>
        <a:xfrm>
          <a:off x="0" y="0"/>
          <a:ext cx="0" cy="0"/>
          <a:chOff x="0" y="0"/>
          <a:chExt cx="0" cy="0"/>
        </a:xfrm>
      </p:grpSpPr>
      <p:sp>
        <p:nvSpPr>
          <p:cNvPr id="52" name="Google Shape;52;p13"/>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rgbClr val="EDEDED"/>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 name="Google Shape;53;p13"/>
          <p:cNvSpPr txBox="1">
            <a:spLocks noGrp="1"/>
          </p:cNvSpPr>
          <p:nvPr>
            <p:ph type="body" idx="1"/>
          </p:nvPr>
        </p:nvSpPr>
        <p:spPr>
          <a:xfrm>
            <a:off x="840000" y="1369219"/>
            <a:ext cx="7675200" cy="32634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750"/>
              </a:spcBef>
              <a:spcAft>
                <a:spcPts val="0"/>
              </a:spcAft>
              <a:buClr>
                <a:srgbClr val="EDEDED"/>
              </a:buClr>
              <a:buSzPts val="1800"/>
              <a:buChar char="●"/>
              <a:defRPr/>
            </a:lvl1pPr>
            <a:lvl2pPr marL="914400" lvl="1" indent="-342900" algn="l" rtl="0">
              <a:lnSpc>
                <a:spcPct val="90000"/>
              </a:lnSpc>
              <a:spcBef>
                <a:spcPts val="1600"/>
              </a:spcBef>
              <a:spcAft>
                <a:spcPts val="0"/>
              </a:spcAft>
              <a:buClr>
                <a:srgbClr val="EDEDED"/>
              </a:buClr>
              <a:buSzPts val="1800"/>
              <a:buChar char="○"/>
              <a:defRPr/>
            </a:lvl2pPr>
            <a:lvl3pPr marL="1371600" lvl="2" indent="-342900" algn="l" rtl="0">
              <a:lnSpc>
                <a:spcPct val="90000"/>
              </a:lnSpc>
              <a:spcBef>
                <a:spcPts val="1600"/>
              </a:spcBef>
              <a:spcAft>
                <a:spcPts val="0"/>
              </a:spcAft>
              <a:buClr>
                <a:srgbClr val="EDEDED"/>
              </a:buClr>
              <a:buSzPts val="1800"/>
              <a:buChar char="■"/>
              <a:defRPr/>
            </a:lvl3pPr>
            <a:lvl4pPr marL="1828800" lvl="3" indent="-342900" algn="l" rtl="0">
              <a:lnSpc>
                <a:spcPct val="90000"/>
              </a:lnSpc>
              <a:spcBef>
                <a:spcPts val="1600"/>
              </a:spcBef>
              <a:spcAft>
                <a:spcPts val="0"/>
              </a:spcAft>
              <a:buClr>
                <a:srgbClr val="EDEDED"/>
              </a:buClr>
              <a:buSzPts val="1800"/>
              <a:buChar char="●"/>
              <a:defRPr/>
            </a:lvl4pPr>
            <a:lvl5pPr marL="2286000" lvl="4" indent="-342900" algn="l" rtl="0">
              <a:lnSpc>
                <a:spcPct val="90000"/>
              </a:lnSpc>
              <a:spcBef>
                <a:spcPts val="1600"/>
              </a:spcBef>
              <a:spcAft>
                <a:spcPts val="0"/>
              </a:spcAft>
              <a:buClr>
                <a:srgbClr val="EDEDED"/>
              </a:buClr>
              <a:buSzPts val="1800"/>
              <a:buChar char="○"/>
              <a:defRPr/>
            </a:lvl5pPr>
            <a:lvl6pPr marL="2743200" lvl="5" indent="-342900" algn="l" rtl="0">
              <a:lnSpc>
                <a:spcPct val="90000"/>
              </a:lnSpc>
              <a:spcBef>
                <a:spcPts val="1600"/>
              </a:spcBef>
              <a:spcAft>
                <a:spcPts val="0"/>
              </a:spcAft>
              <a:buClr>
                <a:schemeClr val="lt1"/>
              </a:buClr>
              <a:buSzPts val="1800"/>
              <a:buChar char="■"/>
              <a:defRPr/>
            </a:lvl6pPr>
            <a:lvl7pPr marL="3200400" lvl="6" indent="-342900" algn="l" rtl="0">
              <a:lnSpc>
                <a:spcPct val="90000"/>
              </a:lnSpc>
              <a:spcBef>
                <a:spcPts val="1600"/>
              </a:spcBef>
              <a:spcAft>
                <a:spcPts val="0"/>
              </a:spcAft>
              <a:buClr>
                <a:schemeClr val="lt1"/>
              </a:buClr>
              <a:buSzPts val="1800"/>
              <a:buChar char="●"/>
              <a:defRPr/>
            </a:lvl7pPr>
            <a:lvl8pPr marL="3657600" lvl="7" indent="-342900" algn="l" rtl="0">
              <a:lnSpc>
                <a:spcPct val="90000"/>
              </a:lnSpc>
              <a:spcBef>
                <a:spcPts val="1600"/>
              </a:spcBef>
              <a:spcAft>
                <a:spcPts val="0"/>
              </a:spcAft>
              <a:buClr>
                <a:schemeClr val="lt1"/>
              </a:buClr>
              <a:buSzPts val="1800"/>
              <a:buChar char="○"/>
              <a:defRPr/>
            </a:lvl8pPr>
            <a:lvl9pPr marL="4114800" lvl="8" indent="-342900" algn="l" rtl="0">
              <a:lnSpc>
                <a:spcPct val="90000"/>
              </a:lnSpc>
              <a:spcBef>
                <a:spcPts val="1600"/>
              </a:spcBef>
              <a:spcAft>
                <a:spcPts val="1600"/>
              </a:spcAft>
              <a:buClr>
                <a:schemeClr val="lt1"/>
              </a:buClr>
              <a:buSzPts val="1800"/>
              <a:buChar char="■"/>
              <a:defRPr/>
            </a:lvl9pPr>
          </a:lstStyle>
          <a:p>
            <a:endParaRPr/>
          </a:p>
        </p:txBody>
      </p:sp>
      <p:sp>
        <p:nvSpPr>
          <p:cNvPr id="54" name="Google Shape;54;p13"/>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5" name="Google Shape;55;p13"/>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6" name="Google Shape;56;p13"/>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solidFill>
                  <a:srgbClr val="EDEDED"/>
                </a:solidFill>
              </a:defRPr>
            </a:lvl1pPr>
            <a:lvl2pPr marL="0" lvl="1" indent="0" algn="r" rtl="0">
              <a:spcBef>
                <a:spcPts val="0"/>
              </a:spcBef>
              <a:buNone/>
              <a:defRPr>
                <a:solidFill>
                  <a:srgbClr val="EDEDED"/>
                </a:solidFill>
              </a:defRPr>
            </a:lvl2pPr>
            <a:lvl3pPr marL="0" lvl="2" indent="0" algn="r" rtl="0">
              <a:spcBef>
                <a:spcPts val="0"/>
              </a:spcBef>
              <a:buNone/>
              <a:defRPr>
                <a:solidFill>
                  <a:srgbClr val="EDEDED"/>
                </a:solidFill>
              </a:defRPr>
            </a:lvl3pPr>
            <a:lvl4pPr marL="0" lvl="3" indent="0" algn="r" rtl="0">
              <a:spcBef>
                <a:spcPts val="0"/>
              </a:spcBef>
              <a:buNone/>
              <a:defRPr>
                <a:solidFill>
                  <a:srgbClr val="EDEDED"/>
                </a:solidFill>
              </a:defRPr>
            </a:lvl4pPr>
            <a:lvl5pPr marL="0" lvl="4" indent="0" algn="r" rtl="0">
              <a:spcBef>
                <a:spcPts val="0"/>
              </a:spcBef>
              <a:buNone/>
              <a:defRPr>
                <a:solidFill>
                  <a:srgbClr val="EDEDED"/>
                </a:solidFill>
              </a:defRPr>
            </a:lvl5pPr>
            <a:lvl6pPr marL="0" lvl="5" indent="0" algn="r" rtl="0">
              <a:spcBef>
                <a:spcPts val="0"/>
              </a:spcBef>
              <a:buNone/>
              <a:defRPr>
                <a:solidFill>
                  <a:srgbClr val="EDEDED"/>
                </a:solidFill>
              </a:defRPr>
            </a:lvl6pPr>
            <a:lvl7pPr marL="0" lvl="6" indent="0" algn="r" rtl="0">
              <a:spcBef>
                <a:spcPts val="0"/>
              </a:spcBef>
              <a:buNone/>
              <a:defRPr>
                <a:solidFill>
                  <a:srgbClr val="EDEDED"/>
                </a:solidFill>
              </a:defRPr>
            </a:lvl7pPr>
            <a:lvl8pPr marL="0" lvl="7" indent="0" algn="r" rtl="0">
              <a:spcBef>
                <a:spcPts val="0"/>
              </a:spcBef>
              <a:buNone/>
              <a:defRPr>
                <a:solidFill>
                  <a:srgbClr val="EDEDED"/>
                </a:solidFill>
              </a:defRPr>
            </a:lvl8pPr>
            <a:lvl9pPr marL="0" lvl="8" indent="0" algn="r" rtl="0">
              <a:spcBef>
                <a:spcPts val="0"/>
              </a:spcBef>
              <a:buNone/>
              <a:defRPr>
                <a:solidFill>
                  <a:srgbClr val="EDEDED"/>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 name="Google Shape;23;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9" name="Google Shape;39;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0" name="Google Shape;40;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1" name="Google Shape;4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4" name="Google Shape;4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4">
            <a:alphaModFix amt="42000"/>
          </a:blip>
          <a:stretch>
            <a:fillRect/>
          </a:stretch>
        </p:blipFill>
        <p:spPr>
          <a:xfrm>
            <a:off x="0" y="-857250"/>
            <a:ext cx="9144000" cy="6858000"/>
          </a:xfrm>
          <a:prstGeom prst="rect">
            <a:avLst/>
          </a:prstGeom>
          <a:noFill/>
          <a:ln>
            <a:noFill/>
          </a:ln>
        </p:spPr>
      </p:pic>
      <p:sp>
        <p:nvSpPr>
          <p:cNvPr id="7" name="Google Shape;7;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8" name="Google Shape;8;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9" name="Google Shape;9;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ctrTitle"/>
          </p:nvPr>
        </p:nvSpPr>
        <p:spPr>
          <a:xfrm>
            <a:off x="388608" y="40802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b="1"/>
              <a:t>Village of Wainwright </a:t>
            </a:r>
            <a:endParaRPr sz="4800" b="1"/>
          </a:p>
          <a:p>
            <a:pPr marL="0" lvl="0" indent="0" algn="ctr" rtl="0">
              <a:spcBef>
                <a:spcPts val="0"/>
              </a:spcBef>
              <a:spcAft>
                <a:spcPts val="0"/>
              </a:spcAft>
              <a:buNone/>
            </a:pPr>
            <a:r>
              <a:rPr lang="en" sz="4800" b="1"/>
              <a:t>Personal Location Device Checkout Program</a:t>
            </a:r>
            <a:endParaRPr sz="4800" b="1"/>
          </a:p>
        </p:txBody>
      </p:sp>
      <p:sp>
        <p:nvSpPr>
          <p:cNvPr id="62" name="Google Shape;62;p14"/>
          <p:cNvSpPr txBox="1"/>
          <p:nvPr/>
        </p:nvSpPr>
        <p:spPr>
          <a:xfrm>
            <a:off x="3798298" y="4211078"/>
            <a:ext cx="51615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r>
              <a:rPr lang="en" sz="1800" b="1" i="0" u="none" strike="noStrike" cap="none">
                <a:solidFill>
                  <a:srgbClr val="000000"/>
                </a:solidFill>
                <a:latin typeface="Calibri"/>
                <a:ea typeface="Calibri"/>
                <a:cs typeface="Calibri"/>
                <a:sym typeface="Calibri"/>
              </a:rPr>
              <a:t>Micah Hahn, PhD and Rebecca Van Wyck</a:t>
            </a:r>
            <a:endParaRPr/>
          </a:p>
          <a:p>
            <a:pPr marL="0" marR="0" lvl="0" indent="0" algn="l" rtl="0">
              <a:lnSpc>
                <a:spcPct val="100000"/>
              </a:lnSpc>
              <a:spcBef>
                <a:spcPts val="0"/>
              </a:spcBef>
              <a:spcAft>
                <a:spcPts val="0"/>
              </a:spcAft>
              <a:buClr>
                <a:srgbClr val="000000"/>
              </a:buClr>
              <a:buSzPts val="1800"/>
              <a:buFont typeface="Calibri"/>
              <a:buNone/>
            </a:pPr>
            <a:r>
              <a:rPr lang="en" sz="1800" b="1" i="0" u="none" strike="noStrike" cap="none">
                <a:solidFill>
                  <a:srgbClr val="000000"/>
                </a:solidFill>
                <a:latin typeface="Calibri"/>
                <a:ea typeface="Calibri"/>
                <a:cs typeface="Calibri"/>
                <a:sym typeface="Calibri"/>
              </a:rPr>
              <a:t>ICHS, University of Alaska Anchorage</a:t>
            </a:r>
            <a:endParaRPr sz="1800" b="1" i="0" u="none" strike="noStrike" cap="none">
              <a:solidFill>
                <a:srgbClr val="000000"/>
              </a:solidFill>
              <a:latin typeface="Calibri"/>
              <a:ea typeface="Calibri"/>
              <a:cs typeface="Calibri"/>
              <a:sym typeface="Calibri"/>
            </a:endParaRPr>
          </a:p>
        </p:txBody>
      </p:sp>
      <p:sp>
        <p:nvSpPr>
          <p:cNvPr id="63" name="Google Shape;63;p14"/>
          <p:cNvSpPr txBox="1"/>
          <p:nvPr/>
        </p:nvSpPr>
        <p:spPr>
          <a:xfrm>
            <a:off x="753553" y="4211079"/>
            <a:ext cx="25908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r>
              <a:rPr lang="en" sz="1800" b="1" i="0" u="none" strike="noStrike" cap="none">
                <a:solidFill>
                  <a:srgbClr val="000000"/>
                </a:solidFill>
                <a:latin typeface="Calibri"/>
                <a:ea typeface="Calibri"/>
                <a:cs typeface="Calibri"/>
                <a:sym typeface="Calibri"/>
              </a:rPr>
              <a:t>Alana Shaw, PhD </a:t>
            </a:r>
            <a:endParaRPr/>
          </a:p>
          <a:p>
            <a:pPr marL="0" marR="0" lvl="0" indent="0" algn="l" rtl="0">
              <a:lnSpc>
                <a:spcPct val="100000"/>
              </a:lnSpc>
              <a:spcBef>
                <a:spcPts val="0"/>
              </a:spcBef>
              <a:spcAft>
                <a:spcPts val="0"/>
              </a:spcAft>
              <a:buClr>
                <a:srgbClr val="000000"/>
              </a:buClr>
              <a:buSzPts val="1800"/>
              <a:buFont typeface="Calibri"/>
              <a:buNone/>
            </a:pPr>
            <a:r>
              <a:rPr lang="en" sz="1800" b="1" i="0" u="none" strike="noStrike" cap="none">
                <a:solidFill>
                  <a:srgbClr val="000000"/>
                </a:solidFill>
                <a:latin typeface="Calibri"/>
                <a:ea typeface="Calibri"/>
                <a:cs typeface="Calibri"/>
                <a:sym typeface="Calibri"/>
              </a:rPr>
              <a:t>Village of Wainwright</a:t>
            </a:r>
            <a:endParaRPr sz="1800" b="1" i="0" u="none" strike="noStrike" cap="none">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3"/>
          <p:cNvSpPr txBox="1">
            <a:spLocks noGrp="1"/>
          </p:cNvSpPr>
          <p:nvPr>
            <p:ph type="title"/>
          </p:nvPr>
        </p:nvSpPr>
        <p:spPr>
          <a:xfrm>
            <a:off x="351975" y="597425"/>
            <a:ext cx="8229300" cy="92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t>25 surveys were collected, </a:t>
            </a:r>
            <a:endParaRPr sz="2500"/>
          </a:p>
          <a:p>
            <a:pPr marL="0" lvl="0" indent="0" algn="l" rtl="0">
              <a:spcBef>
                <a:spcPts val="0"/>
              </a:spcBef>
              <a:spcAft>
                <a:spcPts val="0"/>
              </a:spcAft>
              <a:buNone/>
            </a:pPr>
            <a:r>
              <a:rPr lang="en" sz="2500"/>
              <a:t>18 from the April 2018 school and community workshops</a:t>
            </a:r>
            <a:endParaRPr sz="2500"/>
          </a:p>
        </p:txBody>
      </p:sp>
      <p:pic>
        <p:nvPicPr>
          <p:cNvPr id="125" name="Google Shape;125;p23" title="Chart"/>
          <p:cNvPicPr preferRelativeResize="0"/>
          <p:nvPr/>
        </p:nvPicPr>
        <p:blipFill>
          <a:blip r:embed="rId3">
            <a:alphaModFix/>
          </a:blip>
          <a:stretch>
            <a:fillRect/>
          </a:stretch>
        </p:blipFill>
        <p:spPr>
          <a:xfrm>
            <a:off x="1765605" y="1520525"/>
            <a:ext cx="5612790" cy="3470575"/>
          </a:xfrm>
          <a:prstGeom prst="rect">
            <a:avLst/>
          </a:prstGeom>
          <a:noFill/>
          <a:ln>
            <a:noFill/>
          </a:ln>
        </p:spPr>
      </p:pic>
      <p:sp>
        <p:nvSpPr>
          <p:cNvPr id="126" name="Google Shape;126;p23"/>
          <p:cNvSpPr txBox="1">
            <a:spLocks noGrp="1"/>
          </p:cNvSpPr>
          <p:nvPr>
            <p:ph type="title"/>
          </p:nvPr>
        </p:nvSpPr>
        <p:spPr>
          <a:xfrm>
            <a:off x="166050" y="1294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b="1"/>
              <a:t>Promoting Adaptive Capacity Project </a:t>
            </a:r>
            <a:endParaRPr sz="2500" b="1"/>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24"/>
          <p:cNvPicPr preferRelativeResize="0"/>
          <p:nvPr/>
        </p:nvPicPr>
        <p:blipFill>
          <a:blip r:embed="rId3">
            <a:alphaModFix/>
          </a:blip>
          <a:stretch>
            <a:fillRect/>
          </a:stretch>
        </p:blipFill>
        <p:spPr>
          <a:xfrm>
            <a:off x="1361875" y="1142850"/>
            <a:ext cx="6420250" cy="3903175"/>
          </a:xfrm>
          <a:prstGeom prst="rect">
            <a:avLst/>
          </a:prstGeom>
          <a:noFill/>
          <a:ln>
            <a:noFill/>
          </a:ln>
        </p:spPr>
      </p:pic>
      <p:sp>
        <p:nvSpPr>
          <p:cNvPr id="132" name="Google Shape;132;p24"/>
          <p:cNvSpPr txBox="1">
            <a:spLocks noGrp="1"/>
          </p:cNvSpPr>
          <p:nvPr>
            <p:ph type="title"/>
          </p:nvPr>
        </p:nvSpPr>
        <p:spPr>
          <a:xfrm>
            <a:off x="190825" y="26400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500" b="1"/>
              <a:t>Why do you do remote travel outside of Wainwright?</a:t>
            </a:r>
            <a:endParaRPr sz="2500" b="1"/>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25" title="Chart"/>
          <p:cNvPicPr preferRelativeResize="0"/>
          <p:nvPr/>
        </p:nvPicPr>
        <p:blipFill>
          <a:blip r:embed="rId3">
            <a:alphaModFix/>
          </a:blip>
          <a:stretch>
            <a:fillRect/>
          </a:stretch>
        </p:blipFill>
        <p:spPr>
          <a:xfrm>
            <a:off x="710805" y="189175"/>
            <a:ext cx="7825389" cy="4838699"/>
          </a:xfrm>
          <a:prstGeom prst="rect">
            <a:avLst/>
          </a:prstGeom>
          <a:noFill/>
          <a:ln>
            <a:noFill/>
          </a:ln>
        </p:spPr>
      </p:pic>
      <p:sp>
        <p:nvSpPr>
          <p:cNvPr id="138" name="Google Shape;138;p25"/>
          <p:cNvSpPr/>
          <p:nvPr/>
        </p:nvSpPr>
        <p:spPr>
          <a:xfrm>
            <a:off x="956525" y="1656050"/>
            <a:ext cx="345900" cy="154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5"/>
          <p:cNvSpPr/>
          <p:nvPr/>
        </p:nvSpPr>
        <p:spPr>
          <a:xfrm>
            <a:off x="956525" y="1293500"/>
            <a:ext cx="345900" cy="154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5"/>
          <p:cNvSpPr/>
          <p:nvPr/>
        </p:nvSpPr>
        <p:spPr>
          <a:xfrm>
            <a:off x="956525" y="2166850"/>
            <a:ext cx="345900" cy="154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5"/>
          <p:cNvSpPr/>
          <p:nvPr/>
        </p:nvSpPr>
        <p:spPr>
          <a:xfrm>
            <a:off x="956525" y="2848875"/>
            <a:ext cx="345900" cy="154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5"/>
          <p:cNvSpPr/>
          <p:nvPr/>
        </p:nvSpPr>
        <p:spPr>
          <a:xfrm>
            <a:off x="956525" y="3332325"/>
            <a:ext cx="345900" cy="154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5"/>
          <p:cNvSpPr/>
          <p:nvPr/>
        </p:nvSpPr>
        <p:spPr>
          <a:xfrm>
            <a:off x="956525" y="4330700"/>
            <a:ext cx="441300" cy="19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5"/>
          <p:cNvSpPr/>
          <p:nvPr/>
        </p:nvSpPr>
        <p:spPr>
          <a:xfrm>
            <a:off x="7847375" y="3092725"/>
            <a:ext cx="441300" cy="19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26"/>
          <p:cNvPicPr preferRelativeResize="0"/>
          <p:nvPr/>
        </p:nvPicPr>
        <p:blipFill>
          <a:blip r:embed="rId3">
            <a:alphaModFix/>
          </a:blip>
          <a:stretch>
            <a:fillRect/>
          </a:stretch>
        </p:blipFill>
        <p:spPr>
          <a:xfrm>
            <a:off x="717643" y="152400"/>
            <a:ext cx="7708713" cy="4838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27" title="Chart"/>
          <p:cNvPicPr preferRelativeResize="0"/>
          <p:nvPr/>
        </p:nvPicPr>
        <p:blipFill>
          <a:blip r:embed="rId3">
            <a:alphaModFix/>
          </a:blip>
          <a:stretch>
            <a:fillRect/>
          </a:stretch>
        </p:blipFill>
        <p:spPr>
          <a:xfrm>
            <a:off x="660209" y="-134500"/>
            <a:ext cx="7823581" cy="4838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28" title="Chart"/>
          <p:cNvPicPr preferRelativeResize="0"/>
          <p:nvPr/>
        </p:nvPicPr>
        <p:blipFill>
          <a:blip r:embed="rId3">
            <a:alphaModFix/>
          </a:blip>
          <a:stretch>
            <a:fillRect/>
          </a:stretch>
        </p:blipFill>
        <p:spPr>
          <a:xfrm>
            <a:off x="-27774" y="0"/>
            <a:ext cx="4590687" cy="2838575"/>
          </a:xfrm>
          <a:prstGeom prst="rect">
            <a:avLst/>
          </a:prstGeom>
          <a:noFill/>
          <a:ln>
            <a:noFill/>
          </a:ln>
        </p:spPr>
      </p:pic>
      <p:pic>
        <p:nvPicPr>
          <p:cNvPr id="160" name="Google Shape;160;p28" title="Chart"/>
          <p:cNvPicPr preferRelativeResize="0"/>
          <p:nvPr/>
        </p:nvPicPr>
        <p:blipFill>
          <a:blip r:embed="rId4">
            <a:alphaModFix/>
          </a:blip>
          <a:stretch>
            <a:fillRect/>
          </a:stretch>
        </p:blipFill>
        <p:spPr>
          <a:xfrm>
            <a:off x="4562925" y="2283075"/>
            <a:ext cx="4590699" cy="2838590"/>
          </a:xfrm>
          <a:prstGeom prst="rect">
            <a:avLst/>
          </a:prstGeom>
          <a:noFill/>
          <a:ln>
            <a:noFill/>
          </a:ln>
        </p:spPr>
      </p:pic>
      <p:sp>
        <p:nvSpPr>
          <p:cNvPr id="161" name="Google Shape;161;p28"/>
          <p:cNvSpPr/>
          <p:nvPr/>
        </p:nvSpPr>
        <p:spPr>
          <a:xfrm>
            <a:off x="60175" y="719825"/>
            <a:ext cx="441300" cy="19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8"/>
          <p:cNvSpPr/>
          <p:nvPr/>
        </p:nvSpPr>
        <p:spPr>
          <a:xfrm>
            <a:off x="4052625" y="2534775"/>
            <a:ext cx="441300" cy="19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8"/>
          <p:cNvSpPr/>
          <p:nvPr/>
        </p:nvSpPr>
        <p:spPr>
          <a:xfrm>
            <a:off x="4646400" y="3790625"/>
            <a:ext cx="441300" cy="19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8"/>
          <p:cNvSpPr/>
          <p:nvPr/>
        </p:nvSpPr>
        <p:spPr>
          <a:xfrm>
            <a:off x="8660900" y="4031300"/>
            <a:ext cx="441300" cy="19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29" title="Chart"/>
          <p:cNvPicPr preferRelativeResize="0"/>
          <p:nvPr/>
        </p:nvPicPr>
        <p:blipFill>
          <a:blip r:embed="rId3">
            <a:alphaModFix/>
          </a:blip>
          <a:stretch>
            <a:fillRect/>
          </a:stretch>
        </p:blipFill>
        <p:spPr>
          <a:xfrm>
            <a:off x="7" y="-51475"/>
            <a:ext cx="4101168" cy="2535900"/>
          </a:xfrm>
          <a:prstGeom prst="rect">
            <a:avLst/>
          </a:prstGeom>
          <a:noFill/>
          <a:ln>
            <a:noFill/>
          </a:ln>
        </p:spPr>
      </p:pic>
      <p:pic>
        <p:nvPicPr>
          <p:cNvPr id="170" name="Google Shape;170;p29" title="Chart"/>
          <p:cNvPicPr preferRelativeResize="0"/>
          <p:nvPr/>
        </p:nvPicPr>
        <p:blipFill>
          <a:blip r:embed="rId4">
            <a:alphaModFix/>
          </a:blip>
          <a:stretch>
            <a:fillRect/>
          </a:stretch>
        </p:blipFill>
        <p:spPr>
          <a:xfrm>
            <a:off x="4101175" y="2229225"/>
            <a:ext cx="4713108" cy="2914275"/>
          </a:xfrm>
          <a:prstGeom prst="rect">
            <a:avLst/>
          </a:prstGeom>
          <a:noFill/>
          <a:ln>
            <a:noFill/>
          </a:ln>
        </p:spPr>
      </p:pic>
      <p:sp>
        <p:nvSpPr>
          <p:cNvPr id="171" name="Google Shape;171;p29"/>
          <p:cNvSpPr/>
          <p:nvPr/>
        </p:nvSpPr>
        <p:spPr>
          <a:xfrm>
            <a:off x="82225" y="734550"/>
            <a:ext cx="441300" cy="19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3589150" y="2093400"/>
            <a:ext cx="441300" cy="19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9"/>
          <p:cNvSpPr/>
          <p:nvPr/>
        </p:nvSpPr>
        <p:spPr>
          <a:xfrm>
            <a:off x="4197650" y="4173150"/>
            <a:ext cx="441300" cy="19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9"/>
          <p:cNvSpPr/>
          <p:nvPr/>
        </p:nvSpPr>
        <p:spPr>
          <a:xfrm>
            <a:off x="8315150" y="3648775"/>
            <a:ext cx="441300" cy="19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30"/>
          <p:cNvPicPr preferRelativeResize="0"/>
          <p:nvPr/>
        </p:nvPicPr>
        <p:blipFill>
          <a:blip r:embed="rId3">
            <a:alphaModFix/>
          </a:blip>
          <a:stretch>
            <a:fillRect/>
          </a:stretch>
        </p:blipFill>
        <p:spPr>
          <a:xfrm>
            <a:off x="1434139" y="0"/>
            <a:ext cx="6275722" cy="51435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31"/>
          <p:cNvPicPr preferRelativeResize="0"/>
          <p:nvPr/>
        </p:nvPicPr>
        <p:blipFill>
          <a:blip r:embed="rId3">
            <a:alphaModFix/>
          </a:blip>
          <a:stretch>
            <a:fillRect/>
          </a:stretch>
        </p:blipFill>
        <p:spPr>
          <a:xfrm>
            <a:off x="1362742" y="152400"/>
            <a:ext cx="6418515" cy="4838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32"/>
          <p:cNvPicPr preferRelativeResize="0"/>
          <p:nvPr/>
        </p:nvPicPr>
        <p:blipFill>
          <a:blip r:embed="rId3">
            <a:alphaModFix/>
          </a:blip>
          <a:stretch>
            <a:fillRect/>
          </a:stretch>
        </p:blipFill>
        <p:spPr>
          <a:xfrm>
            <a:off x="776875" y="152400"/>
            <a:ext cx="7345594" cy="48387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69" name="Google Shape;69;p15"/>
          <p:cNvPicPr preferRelativeResize="0"/>
          <p:nvPr/>
        </p:nvPicPr>
        <p:blipFill rotWithShape="1">
          <a:blip r:embed="rId3">
            <a:alphaModFix/>
          </a:blip>
          <a:srcRect l="19120" t="7244"/>
          <a:stretch/>
        </p:blipFill>
        <p:spPr>
          <a:xfrm>
            <a:off x="-179425" y="286525"/>
            <a:ext cx="8933726" cy="4202300"/>
          </a:xfrm>
          <a:prstGeom prst="rect">
            <a:avLst/>
          </a:prstGeom>
          <a:noFill/>
          <a:ln>
            <a:noFill/>
          </a:ln>
          <a:effectLst>
            <a:outerShdw blurRad="292100" dist="139700" dir="2700000" algn="tl" rotWithShape="0">
              <a:srgbClr val="333333">
                <a:alpha val="64709"/>
              </a:srgbClr>
            </a:outerShdw>
          </a:effectLst>
        </p:spPr>
      </p:pic>
      <p:sp>
        <p:nvSpPr>
          <p:cNvPr id="70" name="Google Shape;70;p15"/>
          <p:cNvSpPr/>
          <p:nvPr/>
        </p:nvSpPr>
        <p:spPr>
          <a:xfrm>
            <a:off x="5104690" y="454652"/>
            <a:ext cx="258000" cy="314400"/>
          </a:xfrm>
          <a:prstGeom prst="downArrow">
            <a:avLst>
              <a:gd name="adj1" fmla="val 50000"/>
              <a:gd name="adj2" fmla="val 50000"/>
            </a:avLst>
          </a:prstGeom>
          <a:solidFill>
            <a:schemeClr val="lt1"/>
          </a:solidFill>
          <a:ln w="12700" cap="flat" cmpd="sng">
            <a:solidFill>
              <a:schemeClr val="dk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 name="Google Shape;71;p15"/>
          <p:cNvSpPr txBox="1"/>
          <p:nvPr/>
        </p:nvSpPr>
        <p:spPr>
          <a:xfrm>
            <a:off x="4762050" y="140175"/>
            <a:ext cx="1425900" cy="368700"/>
          </a:xfrm>
          <a:prstGeom prst="rect">
            <a:avLst/>
          </a:prstGeom>
          <a:solidFill>
            <a:schemeClr val="lt1"/>
          </a:solid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 sz="1800" b="1">
                <a:solidFill>
                  <a:schemeClr val="dk1"/>
                </a:solidFill>
                <a:latin typeface="Cambria"/>
                <a:ea typeface="Cambria"/>
                <a:cs typeface="Cambria"/>
                <a:sym typeface="Cambria"/>
              </a:rPr>
              <a:t>Wainwright</a:t>
            </a:r>
            <a:endParaRPr sz="1800" b="1">
              <a:solidFill>
                <a:schemeClr val="dk1"/>
              </a:solidFill>
              <a:latin typeface="Cambria"/>
              <a:ea typeface="Cambria"/>
              <a:cs typeface="Cambria"/>
              <a:sym typeface="Cambri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33" title="Chart"/>
          <p:cNvPicPr preferRelativeResize="0"/>
          <p:nvPr/>
        </p:nvPicPr>
        <p:blipFill>
          <a:blip r:embed="rId3">
            <a:alphaModFix/>
          </a:blip>
          <a:stretch>
            <a:fillRect/>
          </a:stretch>
        </p:blipFill>
        <p:spPr>
          <a:xfrm>
            <a:off x="412836" y="0"/>
            <a:ext cx="8318328" cy="5143499"/>
          </a:xfrm>
          <a:prstGeom prst="rect">
            <a:avLst/>
          </a:prstGeom>
          <a:noFill/>
          <a:ln>
            <a:noFill/>
          </a:ln>
        </p:spPr>
      </p:pic>
      <p:sp>
        <p:nvSpPr>
          <p:cNvPr id="195" name="Google Shape;195;p33"/>
          <p:cNvSpPr/>
          <p:nvPr/>
        </p:nvSpPr>
        <p:spPr>
          <a:xfrm>
            <a:off x="678100" y="1955700"/>
            <a:ext cx="441300" cy="19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3"/>
          <p:cNvSpPr/>
          <p:nvPr/>
        </p:nvSpPr>
        <p:spPr>
          <a:xfrm>
            <a:off x="8025050" y="3969250"/>
            <a:ext cx="441300" cy="19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4"/>
          <p:cNvSpPr txBox="1"/>
          <p:nvPr/>
        </p:nvSpPr>
        <p:spPr>
          <a:xfrm>
            <a:off x="893186" y="300162"/>
            <a:ext cx="7357500" cy="571500"/>
          </a:xfrm>
          <a:prstGeom prst="rect">
            <a:avLst/>
          </a:prstGeom>
          <a:noFill/>
          <a:ln>
            <a:noFill/>
          </a:ln>
        </p:spPr>
        <p:txBody>
          <a:bodyPr spcFirstLastPara="1" wrap="square" lIns="65700" tIns="65700" rIns="65700" bIns="65700" anchor="t" anchorCtr="0">
            <a:noAutofit/>
          </a:bodyPr>
          <a:lstStyle/>
          <a:p>
            <a:pPr marL="0" lvl="0" indent="0" algn="ctr" rtl="0">
              <a:spcBef>
                <a:spcPts val="0"/>
              </a:spcBef>
              <a:spcAft>
                <a:spcPts val="0"/>
              </a:spcAft>
              <a:buNone/>
            </a:pPr>
            <a:r>
              <a:rPr lang="en" sz="2200"/>
              <a:t>Personal Locator Devices (SOS)</a:t>
            </a:r>
            <a:endParaRPr sz="2200"/>
          </a:p>
        </p:txBody>
      </p:sp>
      <p:pic>
        <p:nvPicPr>
          <p:cNvPr id="202" name="Google Shape;202;p34"/>
          <p:cNvPicPr preferRelativeResize="0"/>
          <p:nvPr/>
        </p:nvPicPr>
        <p:blipFill rotWithShape="1">
          <a:blip r:embed="rId3">
            <a:alphaModFix/>
          </a:blip>
          <a:srcRect t="11124" b="11302"/>
          <a:stretch/>
        </p:blipFill>
        <p:spPr>
          <a:xfrm>
            <a:off x="466342" y="1491974"/>
            <a:ext cx="3297900" cy="2159700"/>
          </a:xfrm>
          <a:prstGeom prst="rect">
            <a:avLst/>
          </a:prstGeom>
          <a:noFill/>
          <a:ln>
            <a:noFill/>
          </a:ln>
        </p:spPr>
      </p:pic>
      <p:pic>
        <p:nvPicPr>
          <p:cNvPr id="203" name="Google Shape;203;p34"/>
          <p:cNvPicPr preferRelativeResize="0"/>
          <p:nvPr/>
        </p:nvPicPr>
        <p:blipFill rotWithShape="1">
          <a:blip r:embed="rId4">
            <a:alphaModFix/>
          </a:blip>
          <a:srcRect l="20012" t="6166" b="16265"/>
          <a:stretch/>
        </p:blipFill>
        <p:spPr>
          <a:xfrm>
            <a:off x="3918752" y="1491926"/>
            <a:ext cx="4685700" cy="2159700"/>
          </a:xfrm>
          <a:prstGeom prst="rect">
            <a:avLst/>
          </a:prstGeom>
          <a:noFill/>
          <a:ln>
            <a:noFill/>
          </a:ln>
        </p:spPr>
      </p:pic>
      <p:sp>
        <p:nvSpPr>
          <p:cNvPr id="204" name="Google Shape;204;p34"/>
          <p:cNvSpPr txBox="1"/>
          <p:nvPr/>
        </p:nvSpPr>
        <p:spPr>
          <a:xfrm>
            <a:off x="1117421" y="921119"/>
            <a:ext cx="1995600" cy="378000"/>
          </a:xfrm>
          <a:prstGeom prst="rect">
            <a:avLst/>
          </a:prstGeom>
          <a:noFill/>
          <a:ln>
            <a:noFill/>
          </a:ln>
        </p:spPr>
        <p:txBody>
          <a:bodyPr spcFirstLastPara="1" wrap="square" lIns="65700" tIns="65700" rIns="65700" bIns="65700" anchor="t" anchorCtr="0">
            <a:noAutofit/>
          </a:bodyPr>
          <a:lstStyle/>
          <a:p>
            <a:pPr marL="0" lvl="0" indent="0" algn="l" rtl="0">
              <a:spcBef>
                <a:spcPts val="0"/>
              </a:spcBef>
              <a:spcAft>
                <a:spcPts val="0"/>
              </a:spcAft>
              <a:buNone/>
            </a:pPr>
            <a:r>
              <a:rPr lang="en" sz="1000"/>
              <a:t>Personal Locator Beacons</a:t>
            </a:r>
            <a:endParaRPr sz="1000"/>
          </a:p>
          <a:p>
            <a:pPr marL="330200" lvl="0" indent="-228600" algn="l" rtl="0">
              <a:spcBef>
                <a:spcPts val="0"/>
              </a:spcBef>
              <a:spcAft>
                <a:spcPts val="0"/>
              </a:spcAft>
              <a:buSzPts val="1000"/>
              <a:buChar char="●"/>
            </a:pPr>
            <a:r>
              <a:rPr lang="en" sz="1000"/>
              <a:t>Best for SOS</a:t>
            </a:r>
            <a:endParaRPr sz="1000"/>
          </a:p>
          <a:p>
            <a:pPr marL="330200" lvl="0" indent="-228600" algn="l" rtl="0">
              <a:spcBef>
                <a:spcPts val="0"/>
              </a:spcBef>
              <a:spcAft>
                <a:spcPts val="0"/>
              </a:spcAft>
              <a:buSzPts val="1000"/>
              <a:buChar char="●"/>
            </a:pPr>
            <a:r>
              <a:rPr lang="en" sz="1000"/>
              <a:t>No messaging</a:t>
            </a:r>
            <a:endParaRPr sz="1000"/>
          </a:p>
        </p:txBody>
      </p:sp>
      <p:sp>
        <p:nvSpPr>
          <p:cNvPr id="205" name="Google Shape;205;p34"/>
          <p:cNvSpPr txBox="1"/>
          <p:nvPr/>
        </p:nvSpPr>
        <p:spPr>
          <a:xfrm>
            <a:off x="4583577" y="921119"/>
            <a:ext cx="3356100" cy="378000"/>
          </a:xfrm>
          <a:prstGeom prst="rect">
            <a:avLst/>
          </a:prstGeom>
          <a:noFill/>
          <a:ln>
            <a:noFill/>
          </a:ln>
        </p:spPr>
        <p:txBody>
          <a:bodyPr spcFirstLastPara="1" wrap="square" lIns="65700" tIns="65700" rIns="65700" bIns="65700" anchor="t" anchorCtr="0">
            <a:noAutofit/>
          </a:bodyPr>
          <a:lstStyle/>
          <a:p>
            <a:pPr marL="0" lvl="0" indent="0" algn="l" rtl="0">
              <a:spcBef>
                <a:spcPts val="0"/>
              </a:spcBef>
              <a:spcAft>
                <a:spcPts val="0"/>
              </a:spcAft>
              <a:buNone/>
            </a:pPr>
            <a:r>
              <a:rPr lang="en" sz="1000"/>
              <a:t>Satellite Emergency Notification Devices</a:t>
            </a:r>
            <a:endParaRPr sz="1000"/>
          </a:p>
          <a:p>
            <a:pPr marL="330200" lvl="0" indent="-228600" algn="l" rtl="0">
              <a:spcBef>
                <a:spcPts val="0"/>
              </a:spcBef>
              <a:spcAft>
                <a:spcPts val="0"/>
              </a:spcAft>
              <a:buSzPts val="1000"/>
              <a:buChar char="●"/>
            </a:pPr>
            <a:r>
              <a:rPr lang="en" sz="1000"/>
              <a:t>Best for messaging (not an emergency)</a:t>
            </a:r>
            <a:endParaRPr sz="1000"/>
          </a:p>
          <a:p>
            <a:pPr marL="330200" lvl="0" indent="-228600" algn="l" rtl="0">
              <a:spcBef>
                <a:spcPts val="0"/>
              </a:spcBef>
              <a:spcAft>
                <a:spcPts val="0"/>
              </a:spcAft>
              <a:buSzPts val="1000"/>
              <a:buChar char="●"/>
            </a:pPr>
            <a:r>
              <a:rPr lang="en" sz="1000"/>
              <a:t>Require a paid subscription</a:t>
            </a:r>
            <a:endParaRPr sz="10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35" title="Chart"/>
          <p:cNvPicPr preferRelativeResize="0"/>
          <p:nvPr/>
        </p:nvPicPr>
        <p:blipFill>
          <a:blip r:embed="rId3">
            <a:alphaModFix/>
          </a:blip>
          <a:stretch>
            <a:fillRect/>
          </a:stretch>
        </p:blipFill>
        <p:spPr>
          <a:xfrm>
            <a:off x="745988" y="152400"/>
            <a:ext cx="7652025" cy="4731524"/>
          </a:xfrm>
          <a:prstGeom prst="rect">
            <a:avLst/>
          </a:prstGeom>
          <a:noFill/>
          <a:ln>
            <a:noFill/>
          </a:ln>
        </p:spPr>
      </p:pic>
      <p:sp>
        <p:nvSpPr>
          <p:cNvPr id="211" name="Google Shape;211;p35"/>
          <p:cNvSpPr/>
          <p:nvPr/>
        </p:nvSpPr>
        <p:spPr>
          <a:xfrm>
            <a:off x="979725" y="1345125"/>
            <a:ext cx="441300" cy="19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5"/>
          <p:cNvSpPr/>
          <p:nvPr/>
        </p:nvSpPr>
        <p:spPr>
          <a:xfrm>
            <a:off x="7738175" y="4410650"/>
            <a:ext cx="441300" cy="19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36" title="Chart"/>
          <p:cNvPicPr preferRelativeResize="0"/>
          <p:nvPr/>
        </p:nvPicPr>
        <p:blipFill>
          <a:blip r:embed="rId3">
            <a:alphaModFix/>
          </a:blip>
          <a:stretch>
            <a:fillRect/>
          </a:stretch>
        </p:blipFill>
        <p:spPr>
          <a:xfrm>
            <a:off x="659305" y="152400"/>
            <a:ext cx="7825389" cy="4838699"/>
          </a:xfrm>
          <a:prstGeom prst="rect">
            <a:avLst/>
          </a:prstGeom>
          <a:noFill/>
          <a:ln>
            <a:noFill/>
          </a:ln>
        </p:spPr>
      </p:pic>
      <p:sp>
        <p:nvSpPr>
          <p:cNvPr id="218" name="Google Shape;218;p36"/>
          <p:cNvSpPr/>
          <p:nvPr/>
        </p:nvSpPr>
        <p:spPr>
          <a:xfrm>
            <a:off x="862025" y="1271550"/>
            <a:ext cx="441300" cy="19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6"/>
          <p:cNvSpPr/>
          <p:nvPr/>
        </p:nvSpPr>
        <p:spPr>
          <a:xfrm>
            <a:off x="904075" y="1659350"/>
            <a:ext cx="441300" cy="19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6"/>
          <p:cNvSpPr/>
          <p:nvPr/>
        </p:nvSpPr>
        <p:spPr>
          <a:xfrm>
            <a:off x="7817000" y="4408550"/>
            <a:ext cx="441300" cy="19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37"/>
          <p:cNvPicPr preferRelativeResize="0"/>
          <p:nvPr/>
        </p:nvPicPr>
        <p:blipFill rotWithShape="1">
          <a:blip r:embed="rId3">
            <a:alphaModFix/>
          </a:blip>
          <a:srcRect/>
          <a:stretch/>
        </p:blipFill>
        <p:spPr>
          <a:xfrm>
            <a:off x="2671800" y="0"/>
            <a:ext cx="3800400" cy="50673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38" title="Chart"/>
          <p:cNvPicPr preferRelativeResize="0"/>
          <p:nvPr/>
        </p:nvPicPr>
        <p:blipFill>
          <a:blip r:embed="rId3">
            <a:alphaModFix/>
          </a:blip>
          <a:stretch>
            <a:fillRect/>
          </a:stretch>
        </p:blipFill>
        <p:spPr>
          <a:xfrm>
            <a:off x="659305" y="152400"/>
            <a:ext cx="7825389" cy="4838699"/>
          </a:xfrm>
          <a:prstGeom prst="rect">
            <a:avLst/>
          </a:prstGeom>
          <a:noFill/>
          <a:ln>
            <a:noFill/>
          </a:ln>
        </p:spPr>
      </p:pic>
      <p:sp>
        <p:nvSpPr>
          <p:cNvPr id="231" name="Google Shape;231;p38"/>
          <p:cNvSpPr txBox="1"/>
          <p:nvPr/>
        </p:nvSpPr>
        <p:spPr>
          <a:xfrm>
            <a:off x="733275" y="2214925"/>
            <a:ext cx="1879500" cy="114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Roboto"/>
                <a:ea typeface="Roboto"/>
                <a:cs typeface="Roboto"/>
                <a:sym typeface="Roboto"/>
              </a:rPr>
              <a:t>Benefit to Search and Rescue</a:t>
            </a:r>
            <a:endParaRPr/>
          </a:p>
        </p:txBody>
      </p:sp>
      <p:sp>
        <p:nvSpPr>
          <p:cNvPr id="232" name="Google Shape;232;p38"/>
          <p:cNvSpPr txBox="1"/>
          <p:nvPr/>
        </p:nvSpPr>
        <p:spPr>
          <a:xfrm>
            <a:off x="6441450" y="1485050"/>
            <a:ext cx="1384200" cy="114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Roboto"/>
                <a:ea typeface="Roboto"/>
                <a:cs typeface="Roboto"/>
                <a:sym typeface="Roboto"/>
              </a:rPr>
              <a:t>Contributing to local environmental observations and information on current remote travel hazards</a:t>
            </a:r>
            <a:endParaRPr/>
          </a:p>
        </p:txBody>
      </p:sp>
      <p:sp>
        <p:nvSpPr>
          <p:cNvPr id="233" name="Google Shape;233;p38"/>
          <p:cNvSpPr/>
          <p:nvPr/>
        </p:nvSpPr>
        <p:spPr>
          <a:xfrm>
            <a:off x="884100" y="1962500"/>
            <a:ext cx="441300" cy="19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8"/>
          <p:cNvSpPr/>
          <p:nvPr/>
        </p:nvSpPr>
        <p:spPr>
          <a:xfrm>
            <a:off x="7825650" y="1290650"/>
            <a:ext cx="441300" cy="19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8"/>
          <p:cNvSpPr/>
          <p:nvPr/>
        </p:nvSpPr>
        <p:spPr>
          <a:xfrm>
            <a:off x="7794950" y="4246725"/>
            <a:ext cx="441300" cy="19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39" title="Chart"/>
          <p:cNvPicPr preferRelativeResize="0"/>
          <p:nvPr/>
        </p:nvPicPr>
        <p:blipFill>
          <a:blip r:embed="rId3">
            <a:alphaModFix/>
          </a:blip>
          <a:stretch>
            <a:fillRect/>
          </a:stretch>
        </p:blipFill>
        <p:spPr>
          <a:xfrm>
            <a:off x="152400" y="152400"/>
            <a:ext cx="5772180" cy="3569126"/>
          </a:xfrm>
          <a:prstGeom prst="rect">
            <a:avLst/>
          </a:prstGeom>
          <a:noFill/>
          <a:ln>
            <a:noFill/>
          </a:ln>
        </p:spPr>
      </p:pic>
      <p:sp>
        <p:nvSpPr>
          <p:cNvPr id="241" name="Google Shape;241;p39"/>
          <p:cNvSpPr txBox="1"/>
          <p:nvPr/>
        </p:nvSpPr>
        <p:spPr>
          <a:xfrm>
            <a:off x="5997725" y="1268125"/>
            <a:ext cx="3105000" cy="2453400"/>
          </a:xfrm>
          <a:prstGeom prst="rect">
            <a:avLst/>
          </a:prstGeom>
          <a:noFill/>
          <a:ln>
            <a:noFill/>
          </a:ln>
        </p:spPr>
        <p:txBody>
          <a:bodyPr spcFirstLastPara="1" wrap="square" lIns="91425" tIns="91425" rIns="91425" bIns="91425" anchor="t" anchorCtr="0">
            <a:noAutofit/>
          </a:bodyPr>
          <a:lstStyle/>
          <a:p>
            <a:pPr marL="0" marR="152400" lvl="0" indent="0" algn="l" rtl="0">
              <a:lnSpc>
                <a:spcPct val="131625"/>
              </a:lnSpc>
              <a:spcBef>
                <a:spcPts val="0"/>
              </a:spcBef>
              <a:spcAft>
                <a:spcPts val="0"/>
              </a:spcAft>
              <a:buNone/>
            </a:pPr>
            <a:r>
              <a:rPr lang="en" sz="1800" b="1">
                <a:solidFill>
                  <a:schemeClr val="dk1"/>
                </a:solidFill>
                <a:latin typeface="Roboto"/>
                <a:ea typeface="Roboto"/>
                <a:cs typeface="Roboto"/>
                <a:sym typeface="Roboto"/>
              </a:rPr>
              <a:t>Why?</a:t>
            </a:r>
            <a:endParaRPr sz="1800" b="1">
              <a:solidFill>
                <a:schemeClr val="dk1"/>
              </a:solidFill>
              <a:latin typeface="Roboto"/>
              <a:ea typeface="Roboto"/>
              <a:cs typeface="Roboto"/>
              <a:sym typeface="Roboto"/>
            </a:endParaRPr>
          </a:p>
          <a:p>
            <a:pPr marL="457200" marR="152400" lvl="0" indent="-317500" algn="l" rtl="0">
              <a:lnSpc>
                <a:spcPct val="131625"/>
              </a:lnSpc>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I will, because what if we need help?</a:t>
            </a:r>
            <a:endParaRPr>
              <a:solidFill>
                <a:schemeClr val="dk1"/>
              </a:solidFill>
              <a:latin typeface="Roboto"/>
              <a:ea typeface="Roboto"/>
              <a:cs typeface="Roboto"/>
              <a:sym typeface="Roboto"/>
            </a:endParaRPr>
          </a:p>
          <a:p>
            <a:pPr marL="457200" marR="152400" lvl="0" indent="-317500" algn="l" rtl="0">
              <a:lnSpc>
                <a:spcPct val="131625"/>
              </a:lnSpc>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safety</a:t>
            </a:r>
            <a:endParaRPr>
              <a:solidFill>
                <a:schemeClr val="dk1"/>
              </a:solidFill>
              <a:latin typeface="Roboto"/>
              <a:ea typeface="Roboto"/>
              <a:cs typeface="Roboto"/>
              <a:sym typeface="Roboto"/>
            </a:endParaRPr>
          </a:p>
          <a:p>
            <a:pPr marL="457200" marR="152400" lvl="0" indent="-317500" algn="l" rtl="0">
              <a:lnSpc>
                <a:spcPct val="131625"/>
              </a:lnSpc>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So I can feel safe.</a:t>
            </a:r>
            <a:endParaRPr>
              <a:solidFill>
                <a:schemeClr val="dk1"/>
              </a:solidFill>
              <a:latin typeface="Roboto"/>
              <a:ea typeface="Roboto"/>
              <a:cs typeface="Roboto"/>
              <a:sym typeface="Roboto"/>
            </a:endParaRPr>
          </a:p>
          <a:p>
            <a:pPr marL="457200" marR="152400" lvl="0" indent="-317500" algn="l" rtl="0">
              <a:lnSpc>
                <a:spcPct val="131625"/>
              </a:lnSpc>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To send people message if in danger.</a:t>
            </a:r>
            <a:endParaRPr>
              <a:solidFill>
                <a:schemeClr val="dk1"/>
              </a:solidFill>
              <a:latin typeface="Roboto"/>
              <a:ea typeface="Roboto"/>
              <a:cs typeface="Roboto"/>
              <a:sym typeface="Roboto"/>
            </a:endParaRPr>
          </a:p>
          <a:p>
            <a:pPr marL="457200" marR="152400" lvl="0" indent="-317500" algn="l" rtl="0">
              <a:lnSpc>
                <a:spcPct val="131625"/>
              </a:lnSpc>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Never know if something will happen. So it's better to be prepared for anything.</a:t>
            </a:r>
            <a:endParaRPr>
              <a:solidFill>
                <a:schemeClr val="dk1"/>
              </a:solidFill>
              <a:latin typeface="Roboto"/>
              <a:ea typeface="Roboto"/>
              <a:cs typeface="Roboto"/>
              <a:sym typeface="Roboto"/>
            </a:endParaRPr>
          </a:p>
          <a:p>
            <a:pPr marL="457200" marR="152400" lvl="0" indent="-317500" algn="l" rtl="0">
              <a:lnSpc>
                <a:spcPct val="131625"/>
              </a:lnSpc>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Weather is changing never know when you get stuck 1 week</a:t>
            </a:r>
            <a:endParaRPr>
              <a:solidFill>
                <a:schemeClr val="dk1"/>
              </a:solidFill>
              <a:latin typeface="Roboto"/>
              <a:ea typeface="Roboto"/>
              <a:cs typeface="Roboto"/>
              <a:sym typeface="Roboto"/>
            </a:endParaRPr>
          </a:p>
        </p:txBody>
      </p:sp>
      <p:sp>
        <p:nvSpPr>
          <p:cNvPr id="242" name="Google Shape;242;p39"/>
          <p:cNvSpPr/>
          <p:nvPr/>
        </p:nvSpPr>
        <p:spPr>
          <a:xfrm>
            <a:off x="302925" y="1073725"/>
            <a:ext cx="441300" cy="19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9"/>
          <p:cNvSpPr/>
          <p:nvPr/>
        </p:nvSpPr>
        <p:spPr>
          <a:xfrm>
            <a:off x="5362025" y="3329275"/>
            <a:ext cx="441300" cy="19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40" title="Chart"/>
          <p:cNvPicPr preferRelativeResize="0"/>
          <p:nvPr/>
        </p:nvPicPr>
        <p:blipFill>
          <a:blip r:embed="rId3">
            <a:alphaModFix/>
          </a:blip>
          <a:stretch>
            <a:fillRect/>
          </a:stretch>
        </p:blipFill>
        <p:spPr>
          <a:xfrm>
            <a:off x="676150" y="152400"/>
            <a:ext cx="7791699" cy="4817851"/>
          </a:xfrm>
          <a:prstGeom prst="rect">
            <a:avLst/>
          </a:prstGeom>
          <a:noFill/>
          <a:ln>
            <a:noFill/>
          </a:ln>
        </p:spPr>
      </p:pic>
      <p:sp>
        <p:nvSpPr>
          <p:cNvPr id="249" name="Google Shape;249;p40"/>
          <p:cNvSpPr txBox="1"/>
          <p:nvPr/>
        </p:nvSpPr>
        <p:spPr>
          <a:xfrm>
            <a:off x="5810500" y="4375050"/>
            <a:ext cx="2267100" cy="36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0" name="Google Shape;250;p40"/>
          <p:cNvSpPr/>
          <p:nvPr/>
        </p:nvSpPr>
        <p:spPr>
          <a:xfrm>
            <a:off x="890325" y="3161050"/>
            <a:ext cx="441300" cy="19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0"/>
          <p:cNvSpPr/>
          <p:nvPr/>
        </p:nvSpPr>
        <p:spPr>
          <a:xfrm>
            <a:off x="7795875" y="2673425"/>
            <a:ext cx="441300" cy="19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41" title="Chart"/>
          <p:cNvPicPr preferRelativeResize="0"/>
          <p:nvPr/>
        </p:nvPicPr>
        <p:blipFill>
          <a:blip r:embed="rId3">
            <a:alphaModFix/>
          </a:blip>
          <a:stretch>
            <a:fillRect/>
          </a:stretch>
        </p:blipFill>
        <p:spPr>
          <a:xfrm>
            <a:off x="694050" y="96550"/>
            <a:ext cx="8006049" cy="4950400"/>
          </a:xfrm>
          <a:prstGeom prst="rect">
            <a:avLst/>
          </a:prstGeom>
          <a:noFill/>
          <a:ln>
            <a:noFill/>
          </a:ln>
        </p:spPr>
      </p:pic>
      <p:sp>
        <p:nvSpPr>
          <p:cNvPr id="257" name="Google Shape;257;p41"/>
          <p:cNvSpPr/>
          <p:nvPr/>
        </p:nvSpPr>
        <p:spPr>
          <a:xfrm>
            <a:off x="853550" y="3227250"/>
            <a:ext cx="441300" cy="19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1"/>
          <p:cNvSpPr/>
          <p:nvPr/>
        </p:nvSpPr>
        <p:spPr>
          <a:xfrm>
            <a:off x="7854750" y="2717575"/>
            <a:ext cx="441300" cy="19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1"/>
          <p:cNvSpPr txBox="1"/>
          <p:nvPr/>
        </p:nvSpPr>
        <p:spPr>
          <a:xfrm>
            <a:off x="6087250" y="4441275"/>
            <a:ext cx="2267100" cy="36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0" name="Google Shape;260;p41"/>
          <p:cNvSpPr/>
          <p:nvPr/>
        </p:nvSpPr>
        <p:spPr>
          <a:xfrm>
            <a:off x="8007150" y="2126975"/>
            <a:ext cx="441300" cy="19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1"/>
          <p:cNvSpPr/>
          <p:nvPr/>
        </p:nvSpPr>
        <p:spPr>
          <a:xfrm>
            <a:off x="928225" y="3743300"/>
            <a:ext cx="441300" cy="19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t>SAR Rescues and Searches</a:t>
            </a:r>
            <a:endParaRPr sz="2500"/>
          </a:p>
        </p:txBody>
      </p:sp>
      <p:pic>
        <p:nvPicPr>
          <p:cNvPr id="267" name="Google Shape;267;p42" title="Chart"/>
          <p:cNvPicPr preferRelativeResize="0"/>
          <p:nvPr/>
        </p:nvPicPr>
        <p:blipFill>
          <a:blip r:embed="rId3">
            <a:alphaModFix/>
          </a:blip>
          <a:stretch>
            <a:fillRect/>
          </a:stretch>
        </p:blipFill>
        <p:spPr>
          <a:xfrm>
            <a:off x="731150" y="1220775"/>
            <a:ext cx="6059451" cy="3746749"/>
          </a:xfrm>
          <a:prstGeom prst="rect">
            <a:avLst/>
          </a:prstGeom>
          <a:noFill/>
          <a:ln>
            <a:noFill/>
          </a:ln>
        </p:spPr>
      </p:pic>
      <p:sp>
        <p:nvSpPr>
          <p:cNvPr id="268" name="Google Shape;268;p42"/>
          <p:cNvSpPr txBox="1"/>
          <p:nvPr/>
        </p:nvSpPr>
        <p:spPr>
          <a:xfrm>
            <a:off x="3969000" y="2128025"/>
            <a:ext cx="2622600" cy="177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Before the check-out program SAR missions (9) averaged 8 hours. After the introduction of InReach devices the average length of SAR missions (15) was 6 hours and 20 minutes. </a:t>
            </a:r>
            <a:endParaRPr b="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16"/>
          <p:cNvPicPr preferRelativeResize="0"/>
          <p:nvPr/>
        </p:nvPicPr>
        <p:blipFill>
          <a:blip r:embed="rId3">
            <a:alphaModFix/>
          </a:blip>
          <a:stretch>
            <a:fillRect/>
          </a:stretch>
        </p:blipFill>
        <p:spPr>
          <a:xfrm>
            <a:off x="-245475" y="-2185519"/>
            <a:ext cx="9772032" cy="7329016"/>
          </a:xfrm>
          <a:prstGeom prst="rect">
            <a:avLst/>
          </a:prstGeom>
          <a:noFill/>
          <a:ln>
            <a:noFill/>
          </a:ln>
        </p:spPr>
      </p:pic>
      <p:sp>
        <p:nvSpPr>
          <p:cNvPr id="78" name="Google Shape;78;p16"/>
          <p:cNvSpPr txBox="1"/>
          <p:nvPr/>
        </p:nvSpPr>
        <p:spPr>
          <a:xfrm>
            <a:off x="0" y="122644"/>
            <a:ext cx="5176200" cy="1046700"/>
          </a:xfrm>
          <a:prstGeom prst="rect">
            <a:avLst/>
          </a:prstGeom>
          <a:no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2700" b="1">
                <a:solidFill>
                  <a:schemeClr val="lt1"/>
                </a:solidFill>
                <a:latin typeface="Open Sans"/>
                <a:ea typeface="Open Sans"/>
                <a:cs typeface="Open Sans"/>
                <a:sym typeface="Open Sans"/>
              </a:rPr>
              <a:t>Wainwright on a good day...</a:t>
            </a:r>
            <a:endParaRPr sz="2700" b="1">
              <a:solidFill>
                <a:schemeClr val="lt1"/>
              </a:solidFill>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Shape 273"/>
        <p:cNvGrpSpPr/>
        <p:nvPr/>
      </p:nvGrpSpPr>
      <p:grpSpPr>
        <a:xfrm>
          <a:off x="0" y="0"/>
          <a:ext cx="0" cy="0"/>
          <a:chOff x="0" y="0"/>
          <a:chExt cx="0" cy="0"/>
        </a:xfrm>
      </p:grpSpPr>
      <p:sp>
        <p:nvSpPr>
          <p:cNvPr id="274" name="Google Shape;274;p43"/>
          <p:cNvSpPr txBox="1">
            <a:spLocks noGrp="1"/>
          </p:cNvSpPr>
          <p:nvPr>
            <p:ph type="title"/>
          </p:nvPr>
        </p:nvSpPr>
        <p:spPr>
          <a:xfrm>
            <a:off x="0" y="273844"/>
            <a:ext cx="9144000" cy="994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 b="1"/>
              <a:t>Statement from Wainwright Search and Rescue</a:t>
            </a:r>
            <a:endParaRPr b="1"/>
          </a:p>
        </p:txBody>
      </p:sp>
      <p:sp>
        <p:nvSpPr>
          <p:cNvPr id="275" name="Google Shape;275;p43"/>
          <p:cNvSpPr txBox="1">
            <a:spLocks noGrp="1"/>
          </p:cNvSpPr>
          <p:nvPr>
            <p:ph type="body" idx="1"/>
          </p:nvPr>
        </p:nvSpPr>
        <p:spPr>
          <a:xfrm>
            <a:off x="734400" y="1174501"/>
            <a:ext cx="7675200" cy="37617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1100"/>
              <a:buFont typeface="Arial"/>
              <a:buNone/>
            </a:pPr>
            <a:r>
              <a:rPr lang="en" sz="1400" b="1">
                <a:solidFill>
                  <a:schemeClr val="dk1"/>
                </a:solidFill>
                <a:latin typeface="Calibri"/>
                <a:ea typeface="Calibri"/>
                <a:cs typeface="Calibri"/>
                <a:sym typeface="Calibri"/>
              </a:rPr>
              <a:t>“Every since we started the inReach checkout program, all 12 devices have been checked out. We are still providing PLB checkouts also. We have less searches due to people having an inReach. When people who go out hunting or driving in Atqasuk, Barrow, or Pt Lay we can direct them to safety cabins or the AIN ATQ BRW trail markings that we started about the same time as the inReach program. When ground crews leave to go to subjects in distress I can login and track my crew in the stormy winter weather. Also, when we had the Riley Kuwanna search we had communications with our SAR crews for about a 1.5- 2 month search without locating him. For the whole 2 months of Rescue search we have tracks logged. The devices also work out great doing my Search and Rescue report that I turn into NSB Search &amp; Rescue and then they turn in reports to State Troopers who provide gas, grub, and gear. We are thankful to have found the funding for the inReach program through our Tribal Administration here in Wainwright.” - Ben Jr. Wainwright SAR</a:t>
            </a:r>
            <a:endParaRPr sz="1400" b="1"/>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Challenges and Recommendations</a:t>
            </a:r>
            <a:endParaRPr b="1"/>
          </a:p>
        </p:txBody>
      </p:sp>
      <p:sp>
        <p:nvSpPr>
          <p:cNvPr id="281" name="Google Shape;281;p44"/>
          <p:cNvSpPr txBox="1">
            <a:spLocks noGrp="1"/>
          </p:cNvSpPr>
          <p:nvPr>
            <p:ph type="body" idx="1"/>
          </p:nvPr>
        </p:nvSpPr>
        <p:spPr>
          <a:xfrm>
            <a:off x="656379" y="1105812"/>
            <a:ext cx="7441800" cy="4037700"/>
          </a:xfrm>
          <a:prstGeom prst="rect">
            <a:avLst/>
          </a:prstGeom>
          <a:solidFill>
            <a:schemeClr val="lt1">
              <a:alpha val="60000"/>
            </a:schemeClr>
          </a:solid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000"/>
              <a:buFont typeface="Arial"/>
              <a:buChar char="➢"/>
            </a:pPr>
            <a:r>
              <a:rPr lang="en" sz="2000"/>
              <a:t>Remote Travel Safety Workshop and the Weather!</a:t>
            </a:r>
            <a:endParaRPr/>
          </a:p>
          <a:p>
            <a:pPr marL="342900" lvl="0" indent="-342900" algn="l" rtl="0">
              <a:lnSpc>
                <a:spcPct val="90000"/>
              </a:lnSpc>
              <a:spcBef>
                <a:spcPts val="1000"/>
              </a:spcBef>
              <a:spcAft>
                <a:spcPts val="0"/>
              </a:spcAft>
              <a:buClr>
                <a:schemeClr val="dk1"/>
              </a:buClr>
              <a:buSzPts val="2000"/>
              <a:buChar char="➢"/>
            </a:pPr>
            <a:r>
              <a:rPr lang="en" sz="2000"/>
              <a:t>Sample Size </a:t>
            </a:r>
            <a:endParaRPr sz="2000"/>
          </a:p>
          <a:p>
            <a:pPr marL="342900" lvl="0" indent="-342900" algn="l" rtl="0">
              <a:lnSpc>
                <a:spcPct val="90000"/>
              </a:lnSpc>
              <a:spcBef>
                <a:spcPts val="1000"/>
              </a:spcBef>
              <a:spcAft>
                <a:spcPts val="0"/>
              </a:spcAft>
              <a:buClr>
                <a:schemeClr val="dk1"/>
              </a:buClr>
              <a:buSzPts val="2000"/>
              <a:buChar char="➢"/>
            </a:pPr>
            <a:r>
              <a:rPr lang="en" sz="2000"/>
              <a:t>Relatively Low Checkout Rates</a:t>
            </a:r>
            <a:endParaRPr sz="2000"/>
          </a:p>
          <a:p>
            <a:pPr marL="914400" lvl="1" indent="-355600" algn="l" rtl="0">
              <a:lnSpc>
                <a:spcPct val="90000"/>
              </a:lnSpc>
              <a:spcBef>
                <a:spcPts val="1000"/>
              </a:spcBef>
              <a:spcAft>
                <a:spcPts val="0"/>
              </a:spcAft>
              <a:buClr>
                <a:schemeClr val="dk1"/>
              </a:buClr>
              <a:buSzPts val="2000"/>
              <a:buChar char="○"/>
            </a:pPr>
            <a:r>
              <a:rPr lang="en" sz="2000"/>
              <a:t>Equipment delivery service?</a:t>
            </a:r>
            <a:endParaRPr sz="2000"/>
          </a:p>
          <a:p>
            <a:pPr marL="342900" lvl="0" indent="-342900" algn="l" rtl="0">
              <a:lnSpc>
                <a:spcPct val="90000"/>
              </a:lnSpc>
              <a:spcBef>
                <a:spcPts val="1000"/>
              </a:spcBef>
              <a:spcAft>
                <a:spcPts val="0"/>
              </a:spcAft>
              <a:buClr>
                <a:schemeClr val="dk1"/>
              </a:buClr>
              <a:buSzPts val="2000"/>
              <a:buChar char="➢"/>
            </a:pPr>
            <a:r>
              <a:rPr lang="en" sz="2000"/>
              <a:t>Use in the field (once devices are checked out)</a:t>
            </a:r>
            <a:endParaRPr sz="2000"/>
          </a:p>
          <a:p>
            <a:pPr marL="914400" lvl="1" indent="-355600" algn="l" rtl="0">
              <a:lnSpc>
                <a:spcPct val="90000"/>
              </a:lnSpc>
              <a:spcBef>
                <a:spcPts val="0"/>
              </a:spcBef>
              <a:spcAft>
                <a:spcPts val="0"/>
              </a:spcAft>
              <a:buSzPts val="2000"/>
              <a:buChar char="○"/>
            </a:pPr>
            <a:r>
              <a:rPr lang="en" sz="2000"/>
              <a:t>Getting people to turn them on!</a:t>
            </a:r>
            <a:endParaRPr sz="2000"/>
          </a:p>
          <a:p>
            <a:pPr marL="342900" lvl="0" indent="-342900" algn="l" rtl="0">
              <a:lnSpc>
                <a:spcPct val="90000"/>
              </a:lnSpc>
              <a:spcBef>
                <a:spcPts val="1000"/>
              </a:spcBef>
              <a:spcAft>
                <a:spcPts val="0"/>
              </a:spcAft>
              <a:buClr>
                <a:schemeClr val="dk1"/>
              </a:buClr>
              <a:buSzPts val="2000"/>
              <a:buFont typeface="Arial"/>
              <a:buChar char="➢"/>
            </a:pPr>
            <a:r>
              <a:rPr lang="en" sz="2000"/>
              <a:t>Learning Curve</a:t>
            </a:r>
            <a:endParaRPr sz="2000"/>
          </a:p>
          <a:p>
            <a:pPr marL="914400" lvl="1" indent="-317500" algn="l" rtl="0">
              <a:lnSpc>
                <a:spcPct val="90000"/>
              </a:lnSpc>
              <a:spcBef>
                <a:spcPts val="1000"/>
              </a:spcBef>
              <a:spcAft>
                <a:spcPts val="0"/>
              </a:spcAft>
              <a:buSzPts val="1400"/>
              <a:buChar char="○"/>
            </a:pPr>
            <a:r>
              <a:rPr lang="en" sz="2000"/>
              <a:t>Explore other technology?</a:t>
            </a:r>
            <a:endParaRPr sz="2000"/>
          </a:p>
          <a:p>
            <a:pPr marL="914400" lvl="1" indent="-317500" algn="l" rtl="0">
              <a:lnSpc>
                <a:spcPct val="90000"/>
              </a:lnSpc>
              <a:spcBef>
                <a:spcPts val="1000"/>
              </a:spcBef>
              <a:spcAft>
                <a:spcPts val="0"/>
              </a:spcAft>
              <a:buSzPts val="1400"/>
              <a:buChar char="○"/>
            </a:pPr>
            <a:r>
              <a:rPr lang="en" sz="2000"/>
              <a:t>Advance Use of Cell phones?</a:t>
            </a:r>
            <a:endParaRPr sz="2000"/>
          </a:p>
          <a:p>
            <a:pPr marL="457200" lvl="0" indent="0" algn="l" rtl="0">
              <a:lnSpc>
                <a:spcPct val="90000"/>
              </a:lnSpc>
              <a:spcBef>
                <a:spcPts val="1000"/>
              </a:spcBef>
              <a:spcAft>
                <a:spcPts val="0"/>
              </a:spcAft>
              <a:buNone/>
            </a:pPr>
            <a:endParaRPr sz="2000"/>
          </a:p>
          <a:p>
            <a:pPr marL="0" lvl="0" indent="0" algn="l" rtl="0">
              <a:lnSpc>
                <a:spcPct val="90000"/>
              </a:lnSpc>
              <a:spcBef>
                <a:spcPts val="500"/>
              </a:spcBef>
              <a:spcAft>
                <a:spcPts val="0"/>
              </a:spcAft>
              <a:buNone/>
            </a:pPr>
            <a:endParaRPr sz="2000" b="1"/>
          </a:p>
          <a:p>
            <a:pPr marL="1371600" lvl="0" indent="0" algn="l" rtl="0">
              <a:lnSpc>
                <a:spcPct val="90000"/>
              </a:lnSpc>
              <a:spcBef>
                <a:spcPts val="500"/>
              </a:spcBef>
              <a:spcAft>
                <a:spcPts val="0"/>
              </a:spcAft>
              <a:buNone/>
            </a:pPr>
            <a:endParaRPr sz="2000" b="1"/>
          </a:p>
          <a:p>
            <a:pPr marL="1828800" lvl="0" indent="0" algn="l" rtl="0">
              <a:lnSpc>
                <a:spcPct val="90000"/>
              </a:lnSpc>
              <a:spcBef>
                <a:spcPts val="500"/>
              </a:spcBef>
              <a:spcAft>
                <a:spcPts val="0"/>
              </a:spcAft>
              <a:buNone/>
            </a:pPr>
            <a:endParaRPr sz="2000"/>
          </a:p>
          <a:p>
            <a:pPr marL="2286000" lvl="0" indent="0" algn="l" rtl="0">
              <a:lnSpc>
                <a:spcPct val="90000"/>
              </a:lnSpc>
              <a:spcBef>
                <a:spcPts val="500"/>
              </a:spcBef>
              <a:spcAft>
                <a:spcPts val="1600"/>
              </a:spcAft>
              <a:buNone/>
            </a:pPr>
            <a:endParaRPr sz="20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85"/>
        <p:cNvGrpSpPr/>
        <p:nvPr/>
      </p:nvGrpSpPr>
      <p:grpSpPr>
        <a:xfrm>
          <a:off x="0" y="0"/>
          <a:ext cx="0" cy="0"/>
          <a:chOff x="0" y="0"/>
          <a:chExt cx="0" cy="0"/>
        </a:xfrm>
      </p:grpSpPr>
      <p:sp>
        <p:nvSpPr>
          <p:cNvPr id="286" name="Google Shape;286;p45"/>
          <p:cNvSpPr txBox="1">
            <a:spLocks noGrp="1"/>
          </p:cNvSpPr>
          <p:nvPr>
            <p:ph type="ctrTitle"/>
          </p:nvPr>
        </p:nvSpPr>
        <p:spPr>
          <a:xfrm>
            <a:off x="1217380" y="841772"/>
            <a:ext cx="6858000" cy="17907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dk1"/>
              </a:buClr>
              <a:buSzPts val="4500"/>
              <a:buFont typeface="Calibri"/>
              <a:buNone/>
            </a:pPr>
            <a:endParaRPr/>
          </a:p>
        </p:txBody>
      </p:sp>
      <p:sp>
        <p:nvSpPr>
          <p:cNvPr id="287" name="Google Shape;287;p45"/>
          <p:cNvSpPr txBox="1">
            <a:spLocks noGrp="1"/>
          </p:cNvSpPr>
          <p:nvPr>
            <p:ph type="subTitle" idx="1"/>
          </p:nvPr>
        </p:nvSpPr>
        <p:spPr>
          <a:xfrm>
            <a:off x="1217380" y="2701528"/>
            <a:ext cx="6858000" cy="12417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Clr>
                <a:schemeClr val="dk1"/>
              </a:buClr>
              <a:buSzPts val="1800"/>
              <a:buNone/>
            </a:pPr>
            <a:endParaRPr/>
          </a:p>
        </p:txBody>
      </p:sp>
      <p:sp>
        <p:nvSpPr>
          <p:cNvPr id="288" name="Google Shape;288;p45"/>
          <p:cNvSpPr/>
          <p:nvPr/>
        </p:nvSpPr>
        <p:spPr>
          <a:xfrm>
            <a:off x="74380" y="461092"/>
            <a:ext cx="8861700" cy="623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600" b="1" i="0">
                <a:solidFill>
                  <a:srgbClr val="FF0000"/>
                </a:solidFill>
                <a:latin typeface="Open Sans"/>
                <a:ea typeface="Open Sans"/>
                <a:cs typeface="Open Sans"/>
                <a:sym typeface="Open Sans"/>
              </a:rPr>
              <a:t>Other Technology:</a:t>
            </a:r>
            <a:endParaRPr sz="3600">
              <a:solidFill>
                <a:srgbClr val="FF0000"/>
              </a:solidFill>
              <a:latin typeface="Calibri"/>
              <a:ea typeface="Calibri"/>
              <a:cs typeface="Calibri"/>
              <a:sym typeface="Calibri"/>
            </a:endParaRPr>
          </a:p>
        </p:txBody>
      </p:sp>
      <p:sp>
        <p:nvSpPr>
          <p:cNvPr id="289" name="Google Shape;289;p45"/>
          <p:cNvSpPr txBox="1"/>
          <p:nvPr/>
        </p:nvSpPr>
        <p:spPr>
          <a:xfrm>
            <a:off x="367273" y="1084494"/>
            <a:ext cx="7293900" cy="1915800"/>
          </a:xfrm>
          <a:prstGeom prst="rect">
            <a:avLst/>
          </a:prstGeom>
          <a:noFill/>
          <a:ln>
            <a:noFill/>
          </a:ln>
        </p:spPr>
        <p:txBody>
          <a:bodyPr spcFirstLastPara="1" wrap="square" lIns="68575" tIns="34275" rIns="68575" bIns="34275" anchor="t" anchorCtr="0">
            <a:noAutofit/>
          </a:bodyPr>
          <a:lstStyle/>
          <a:p>
            <a:pPr marL="215900" marR="0" lvl="0" indent="-215900" algn="l" rtl="0">
              <a:spcBef>
                <a:spcPts val="0"/>
              </a:spcBef>
              <a:spcAft>
                <a:spcPts val="0"/>
              </a:spcAft>
              <a:buClr>
                <a:srgbClr val="FF0000"/>
              </a:buClr>
              <a:buSzPts val="2400"/>
              <a:buFont typeface="Arial"/>
              <a:buChar char="•"/>
            </a:pPr>
            <a:r>
              <a:rPr lang="en" sz="2400" b="1">
                <a:solidFill>
                  <a:srgbClr val="FF0000"/>
                </a:solidFill>
                <a:latin typeface="Calibri"/>
                <a:ea typeface="Calibri"/>
                <a:cs typeface="Calibri"/>
                <a:sym typeface="Calibri"/>
              </a:rPr>
              <a:t>VHF</a:t>
            </a:r>
            <a:endParaRPr sz="1100"/>
          </a:p>
          <a:p>
            <a:pPr marL="215900" marR="0" lvl="0" indent="-215900" algn="l" rtl="0">
              <a:spcBef>
                <a:spcPts val="0"/>
              </a:spcBef>
              <a:spcAft>
                <a:spcPts val="0"/>
              </a:spcAft>
              <a:buClr>
                <a:srgbClr val="FF0000"/>
              </a:buClr>
              <a:buSzPts val="2400"/>
              <a:buFont typeface="Arial"/>
              <a:buChar char="•"/>
            </a:pPr>
            <a:r>
              <a:rPr lang="en" sz="2400" b="1">
                <a:solidFill>
                  <a:srgbClr val="FF0000"/>
                </a:solidFill>
                <a:latin typeface="Calibri"/>
                <a:ea typeface="Calibri"/>
                <a:cs typeface="Calibri"/>
                <a:sym typeface="Calibri"/>
              </a:rPr>
              <a:t>Emerging</a:t>
            </a:r>
            <a:endParaRPr sz="1100"/>
          </a:p>
          <a:p>
            <a:pPr marL="558800" marR="0" lvl="1" indent="-215900" algn="l" rtl="0">
              <a:spcBef>
                <a:spcPts val="0"/>
              </a:spcBef>
              <a:spcAft>
                <a:spcPts val="0"/>
              </a:spcAft>
              <a:buClr>
                <a:srgbClr val="FF0000"/>
              </a:buClr>
              <a:buSzPts val="2400"/>
              <a:buFont typeface="Arial"/>
              <a:buChar char="•"/>
            </a:pPr>
            <a:r>
              <a:rPr lang="en" sz="2400" b="1" i="0" u="none" strike="noStrike" cap="none">
                <a:solidFill>
                  <a:srgbClr val="FF0000"/>
                </a:solidFill>
                <a:latin typeface="Calibri"/>
                <a:ea typeface="Calibri"/>
                <a:cs typeface="Calibri"/>
                <a:sym typeface="Calibri"/>
              </a:rPr>
              <a:t>Gotenna (2 for $160)</a:t>
            </a:r>
            <a:endParaRPr sz="2400" b="1" i="0" u="none" strike="noStrike" cap="none">
              <a:solidFill>
                <a:srgbClr val="FF0000"/>
              </a:solidFill>
              <a:latin typeface="Calibri"/>
              <a:ea typeface="Calibri"/>
              <a:cs typeface="Calibri"/>
              <a:sym typeface="Calibri"/>
            </a:endParaRPr>
          </a:p>
          <a:p>
            <a:pPr marL="558800" marR="0" lvl="1" indent="-215900" algn="l" rtl="0">
              <a:spcBef>
                <a:spcPts val="0"/>
              </a:spcBef>
              <a:spcAft>
                <a:spcPts val="0"/>
              </a:spcAft>
              <a:buClr>
                <a:srgbClr val="FF0000"/>
              </a:buClr>
              <a:buSzPts val="2400"/>
              <a:buFont typeface="Calibri"/>
              <a:buChar char="•"/>
            </a:pPr>
            <a:r>
              <a:rPr lang="en" sz="2400" b="1">
                <a:solidFill>
                  <a:srgbClr val="FF0000"/>
                </a:solidFill>
                <a:latin typeface="Calibri"/>
                <a:ea typeface="Calibri"/>
                <a:cs typeface="Calibri"/>
                <a:sym typeface="Calibri"/>
              </a:rPr>
              <a:t>Thuraya Satsleeve ($500)</a:t>
            </a:r>
            <a:endParaRPr sz="2400" b="1">
              <a:solidFill>
                <a:srgbClr val="FF0000"/>
              </a:solidFill>
              <a:latin typeface="Calibri"/>
              <a:ea typeface="Calibri"/>
              <a:cs typeface="Calibri"/>
              <a:sym typeface="Calibri"/>
            </a:endParaRPr>
          </a:p>
          <a:p>
            <a:pPr marL="558800" marR="0" lvl="1" indent="-215900" algn="l" rtl="0">
              <a:spcBef>
                <a:spcPts val="0"/>
              </a:spcBef>
              <a:spcAft>
                <a:spcPts val="0"/>
              </a:spcAft>
              <a:buClr>
                <a:srgbClr val="FF0000"/>
              </a:buClr>
              <a:buSzPts val="2400"/>
              <a:buFont typeface="Calibri"/>
              <a:buChar char="•"/>
            </a:pPr>
            <a:r>
              <a:rPr lang="en" sz="2400" b="1">
                <a:solidFill>
                  <a:srgbClr val="FF0000"/>
                </a:solidFill>
                <a:latin typeface="Calibri"/>
                <a:ea typeface="Calibri"/>
                <a:cs typeface="Calibri"/>
                <a:sym typeface="Calibri"/>
              </a:rPr>
              <a:t>Iridium Go! ($700)</a:t>
            </a:r>
            <a:endParaRPr sz="2400" b="1">
              <a:solidFill>
                <a:srgbClr val="FF0000"/>
              </a:solidFill>
              <a:latin typeface="Calibri"/>
              <a:ea typeface="Calibri"/>
              <a:cs typeface="Calibri"/>
              <a:sym typeface="Calibri"/>
            </a:endParaRPr>
          </a:p>
          <a:p>
            <a:pPr marL="558800" marR="0" lvl="1" indent="-215900" algn="l" rtl="0">
              <a:spcBef>
                <a:spcPts val="0"/>
              </a:spcBef>
              <a:spcAft>
                <a:spcPts val="0"/>
              </a:spcAft>
              <a:buClr>
                <a:srgbClr val="FF0000"/>
              </a:buClr>
              <a:buSzPts val="2400"/>
              <a:buFont typeface="Calibri"/>
              <a:buChar char="•"/>
            </a:pPr>
            <a:r>
              <a:rPr lang="en" sz="2400" b="1">
                <a:solidFill>
                  <a:srgbClr val="FF0000"/>
                </a:solidFill>
                <a:latin typeface="Calibri"/>
                <a:ea typeface="Calibri"/>
                <a:cs typeface="Calibri"/>
                <a:sym typeface="Calibri"/>
              </a:rPr>
              <a:t>Bivystick ($350)</a:t>
            </a:r>
            <a:endParaRPr sz="2400" b="1">
              <a:solidFill>
                <a:srgbClr val="FF0000"/>
              </a:solidFill>
              <a:latin typeface="Calibri"/>
              <a:ea typeface="Calibri"/>
              <a:cs typeface="Calibri"/>
              <a:sym typeface="Calibri"/>
            </a:endParaRPr>
          </a:p>
          <a:p>
            <a:pPr marL="558800" marR="0" lvl="1" indent="-215900" algn="l" rtl="0">
              <a:spcBef>
                <a:spcPts val="0"/>
              </a:spcBef>
              <a:spcAft>
                <a:spcPts val="0"/>
              </a:spcAft>
              <a:buClr>
                <a:srgbClr val="FF0000"/>
              </a:buClr>
              <a:buSzPts val="2400"/>
              <a:buFont typeface="Calibri"/>
              <a:buChar char="•"/>
            </a:pPr>
            <a:r>
              <a:rPr lang="en" sz="2400" b="1">
                <a:solidFill>
                  <a:srgbClr val="FF0000"/>
                </a:solidFill>
                <a:latin typeface="Calibri"/>
                <a:ea typeface="Calibri"/>
                <a:cs typeface="Calibri"/>
                <a:sym typeface="Calibri"/>
              </a:rPr>
              <a:t>Somewear ($350)</a:t>
            </a:r>
            <a:endParaRPr sz="2400" b="1">
              <a:solidFill>
                <a:srgbClr val="FF0000"/>
              </a:solidFill>
              <a:latin typeface="Calibri"/>
              <a:ea typeface="Calibri"/>
              <a:cs typeface="Calibri"/>
              <a:sym typeface="Calibri"/>
            </a:endParaRPr>
          </a:p>
          <a:p>
            <a:pPr marL="558800" marR="0" lvl="1" indent="-215900" algn="l" rtl="0">
              <a:spcBef>
                <a:spcPts val="0"/>
              </a:spcBef>
              <a:spcAft>
                <a:spcPts val="0"/>
              </a:spcAft>
              <a:buClr>
                <a:srgbClr val="FF0000"/>
              </a:buClr>
              <a:buSzPts val="2400"/>
              <a:buFont typeface="Arial"/>
              <a:buChar char="•"/>
            </a:pPr>
            <a:r>
              <a:rPr lang="en" sz="2400" b="1" i="0" u="none" strike="noStrike" cap="none">
                <a:solidFill>
                  <a:srgbClr val="FF0000"/>
                </a:solidFill>
                <a:latin typeface="Calibri"/>
                <a:ea typeface="Calibri"/>
                <a:cs typeface="Calibri"/>
                <a:sym typeface="Calibri"/>
              </a:rPr>
              <a:t>Cell phone Applications</a:t>
            </a:r>
            <a:endParaRPr sz="1100"/>
          </a:p>
          <a:p>
            <a:pPr marL="901700" marR="0" lvl="2" indent="-215900" algn="l" rtl="0">
              <a:spcBef>
                <a:spcPts val="0"/>
              </a:spcBef>
              <a:spcAft>
                <a:spcPts val="0"/>
              </a:spcAft>
              <a:buClr>
                <a:srgbClr val="FF0000"/>
              </a:buClr>
              <a:buSzPts val="2400"/>
              <a:buFont typeface="Arial"/>
              <a:buChar char="•"/>
            </a:pPr>
            <a:r>
              <a:rPr lang="en" sz="2400" b="1" i="0" u="none" strike="noStrike" cap="none">
                <a:solidFill>
                  <a:srgbClr val="FF0000"/>
                </a:solidFill>
                <a:latin typeface="Calibri"/>
                <a:ea typeface="Calibri"/>
                <a:cs typeface="Calibri"/>
                <a:sym typeface="Calibri"/>
              </a:rPr>
              <a:t>GaiaEarth</a:t>
            </a:r>
            <a:endParaRPr sz="2400" b="1" i="0" u="none" strike="noStrike" cap="none">
              <a:solidFill>
                <a:srgbClr val="FF0000"/>
              </a:solidFill>
              <a:latin typeface="Calibri"/>
              <a:ea typeface="Calibri"/>
              <a:cs typeface="Calibri"/>
              <a:sym typeface="Calibri"/>
            </a:endParaRPr>
          </a:p>
          <a:p>
            <a:pPr marL="901700" marR="0" lvl="2" indent="-215900" algn="l" rtl="0">
              <a:spcBef>
                <a:spcPts val="0"/>
              </a:spcBef>
              <a:spcAft>
                <a:spcPts val="0"/>
              </a:spcAft>
              <a:buClr>
                <a:srgbClr val="FF0000"/>
              </a:buClr>
              <a:buSzPts val="2400"/>
              <a:buFont typeface="Calibri"/>
              <a:buChar char="•"/>
            </a:pPr>
            <a:r>
              <a:rPr lang="en" sz="2400" b="1">
                <a:solidFill>
                  <a:srgbClr val="FF0000"/>
                </a:solidFill>
                <a:latin typeface="Calibri"/>
                <a:ea typeface="Calibri"/>
                <a:cs typeface="Calibri"/>
                <a:sym typeface="Calibri"/>
              </a:rPr>
              <a:t>[https://thingstolucat.com/2019/03/17/navigation-with-gaia-gps/]</a:t>
            </a:r>
            <a:endParaRPr sz="2400" b="1">
              <a:solidFill>
                <a:srgbClr val="FF0000"/>
              </a:solidFill>
              <a:latin typeface="Calibri"/>
              <a:ea typeface="Calibri"/>
              <a:cs typeface="Calibri"/>
              <a:sym typeface="Calibri"/>
            </a:endParaRPr>
          </a:p>
        </p:txBody>
      </p:sp>
      <p:pic>
        <p:nvPicPr>
          <p:cNvPr id="290" name="Google Shape;290;p45"/>
          <p:cNvPicPr preferRelativeResize="0"/>
          <p:nvPr/>
        </p:nvPicPr>
        <p:blipFill rotWithShape="1">
          <a:blip r:embed="rId3">
            <a:alphaModFix/>
          </a:blip>
          <a:srcRect/>
          <a:stretch/>
        </p:blipFill>
        <p:spPr>
          <a:xfrm>
            <a:off x="4232042" y="1295401"/>
            <a:ext cx="4572000" cy="27432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In your experience?</a:t>
            </a:r>
            <a:endParaRPr b="1"/>
          </a:p>
        </p:txBody>
      </p:sp>
      <p:sp>
        <p:nvSpPr>
          <p:cNvPr id="296" name="Google Shape;296;p46"/>
          <p:cNvSpPr txBox="1">
            <a:spLocks noGrp="1"/>
          </p:cNvSpPr>
          <p:nvPr>
            <p:ph type="body" idx="1"/>
          </p:nvPr>
        </p:nvSpPr>
        <p:spPr>
          <a:xfrm>
            <a:off x="656379" y="1105812"/>
            <a:ext cx="7441800" cy="4037700"/>
          </a:xfrm>
          <a:prstGeom prst="rect">
            <a:avLst/>
          </a:prstGeom>
          <a:solidFill>
            <a:schemeClr val="lt1">
              <a:alpha val="60000"/>
            </a:schemeClr>
          </a:solid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ts val="2000"/>
              <a:buFont typeface="Arial"/>
              <a:buChar char="➢"/>
            </a:pPr>
            <a:r>
              <a:rPr lang="en" sz="2000"/>
              <a:t>Where do you obtain your weather data?</a:t>
            </a:r>
            <a:endParaRPr sz="2000"/>
          </a:p>
          <a:p>
            <a:pPr marL="914400" marR="0" lvl="1" indent="-355600" algn="l" rtl="0">
              <a:lnSpc>
                <a:spcPct val="90000"/>
              </a:lnSpc>
              <a:spcBef>
                <a:spcPts val="0"/>
              </a:spcBef>
              <a:spcAft>
                <a:spcPts val="0"/>
              </a:spcAft>
              <a:buSzPts val="2000"/>
              <a:buChar char="○"/>
            </a:pPr>
            <a:r>
              <a:rPr lang="en" sz="2000"/>
              <a:t>Do you want/need specific data that is not being provided?</a:t>
            </a:r>
            <a:endParaRPr sz="2000"/>
          </a:p>
          <a:p>
            <a:pPr marL="914400" marR="0" lvl="1" indent="-355600" algn="l" rtl="0">
              <a:lnSpc>
                <a:spcPct val="90000"/>
              </a:lnSpc>
              <a:spcBef>
                <a:spcPts val="0"/>
              </a:spcBef>
              <a:spcAft>
                <a:spcPts val="0"/>
              </a:spcAft>
              <a:buSzPts val="2000"/>
              <a:buChar char="○"/>
            </a:pPr>
            <a:r>
              <a:rPr lang="en" sz="2000"/>
              <a:t>Is weather data accessible?</a:t>
            </a:r>
            <a:endParaRPr sz="2000"/>
          </a:p>
          <a:p>
            <a:pPr marL="457200" marR="0" lvl="0" indent="0" algn="l" rtl="0">
              <a:lnSpc>
                <a:spcPct val="90000"/>
              </a:lnSpc>
              <a:spcBef>
                <a:spcPts val="0"/>
              </a:spcBef>
              <a:spcAft>
                <a:spcPts val="0"/>
              </a:spcAft>
              <a:buNone/>
            </a:pPr>
            <a:endParaRPr sz="2000"/>
          </a:p>
          <a:p>
            <a:pPr marL="342900" marR="0" lvl="0" indent="-342900" algn="l" rtl="0">
              <a:lnSpc>
                <a:spcPct val="90000"/>
              </a:lnSpc>
              <a:spcBef>
                <a:spcPts val="0"/>
              </a:spcBef>
              <a:spcAft>
                <a:spcPts val="0"/>
              </a:spcAft>
              <a:buSzPts val="2000"/>
              <a:buChar char="➢"/>
            </a:pPr>
            <a:r>
              <a:rPr lang="en" sz="2000"/>
              <a:t>What technology have you used?</a:t>
            </a:r>
            <a:endParaRPr sz="2000"/>
          </a:p>
          <a:p>
            <a:pPr marL="457200" marR="0" lvl="0" indent="0" algn="l" rtl="0">
              <a:lnSpc>
                <a:spcPct val="90000"/>
              </a:lnSpc>
              <a:spcBef>
                <a:spcPts val="0"/>
              </a:spcBef>
              <a:spcAft>
                <a:spcPts val="0"/>
              </a:spcAft>
              <a:buNone/>
            </a:pPr>
            <a:endParaRPr sz="2000"/>
          </a:p>
          <a:p>
            <a:pPr marL="342900" marR="0" lvl="0" indent="-342900" algn="l" rtl="0">
              <a:lnSpc>
                <a:spcPct val="90000"/>
              </a:lnSpc>
              <a:spcBef>
                <a:spcPts val="0"/>
              </a:spcBef>
              <a:spcAft>
                <a:spcPts val="0"/>
              </a:spcAft>
              <a:buSzPts val="2000"/>
              <a:buChar char="➢"/>
            </a:pPr>
            <a:r>
              <a:rPr lang="en" sz="2000"/>
              <a:t>How useful is your technology?</a:t>
            </a:r>
            <a:endParaRPr sz="2000"/>
          </a:p>
          <a:p>
            <a:pPr marL="457200" marR="0" lvl="0" indent="0" algn="l" rtl="0">
              <a:lnSpc>
                <a:spcPct val="90000"/>
              </a:lnSpc>
              <a:spcBef>
                <a:spcPts val="0"/>
              </a:spcBef>
              <a:spcAft>
                <a:spcPts val="0"/>
              </a:spcAft>
              <a:buNone/>
            </a:pPr>
            <a:endParaRPr sz="2000"/>
          </a:p>
          <a:p>
            <a:pPr marL="342900" marR="0" lvl="0" indent="-342900" algn="l" rtl="0">
              <a:lnSpc>
                <a:spcPct val="90000"/>
              </a:lnSpc>
              <a:spcBef>
                <a:spcPts val="0"/>
              </a:spcBef>
              <a:spcAft>
                <a:spcPts val="0"/>
              </a:spcAft>
              <a:buSzPts val="2000"/>
              <a:buChar char="➢"/>
            </a:pPr>
            <a:r>
              <a:rPr lang="en" sz="2000"/>
              <a:t>Are there better solutions for SAR? Other villages?</a:t>
            </a:r>
            <a:endParaRPr sz="2000"/>
          </a:p>
          <a:p>
            <a:pPr marL="457200" marR="0" lvl="0" indent="0" algn="l" rtl="0">
              <a:lnSpc>
                <a:spcPct val="90000"/>
              </a:lnSpc>
              <a:spcBef>
                <a:spcPts val="0"/>
              </a:spcBef>
              <a:spcAft>
                <a:spcPts val="0"/>
              </a:spcAft>
              <a:buNone/>
            </a:pPr>
            <a:endParaRPr sz="2000"/>
          </a:p>
          <a:p>
            <a:pPr marL="457200" lvl="0" indent="0" algn="l" rtl="0">
              <a:lnSpc>
                <a:spcPct val="90000"/>
              </a:lnSpc>
              <a:spcBef>
                <a:spcPts val="1000"/>
              </a:spcBef>
              <a:spcAft>
                <a:spcPts val="0"/>
              </a:spcAft>
              <a:buNone/>
            </a:pPr>
            <a:endParaRPr/>
          </a:p>
          <a:p>
            <a:pPr marL="0" lvl="0" indent="0" algn="l" rtl="0">
              <a:lnSpc>
                <a:spcPct val="90000"/>
              </a:lnSpc>
              <a:spcBef>
                <a:spcPts val="500"/>
              </a:spcBef>
              <a:spcAft>
                <a:spcPts val="0"/>
              </a:spcAft>
              <a:buNone/>
            </a:pPr>
            <a:endParaRPr sz="2000" b="1"/>
          </a:p>
          <a:p>
            <a:pPr marL="1371600" lvl="0" indent="0" algn="l" rtl="0">
              <a:lnSpc>
                <a:spcPct val="90000"/>
              </a:lnSpc>
              <a:spcBef>
                <a:spcPts val="500"/>
              </a:spcBef>
              <a:spcAft>
                <a:spcPts val="0"/>
              </a:spcAft>
              <a:buNone/>
            </a:pPr>
            <a:endParaRPr sz="2000" b="1"/>
          </a:p>
          <a:p>
            <a:pPr marL="1828800" lvl="0" indent="0" algn="l" rtl="0">
              <a:lnSpc>
                <a:spcPct val="90000"/>
              </a:lnSpc>
              <a:spcBef>
                <a:spcPts val="500"/>
              </a:spcBef>
              <a:spcAft>
                <a:spcPts val="0"/>
              </a:spcAft>
              <a:buNone/>
            </a:pPr>
            <a:endParaRPr sz="2000"/>
          </a:p>
          <a:p>
            <a:pPr marL="2286000" lvl="0" indent="0" algn="l" rtl="0">
              <a:lnSpc>
                <a:spcPct val="90000"/>
              </a:lnSpc>
              <a:spcBef>
                <a:spcPts val="500"/>
              </a:spcBef>
              <a:spcAft>
                <a:spcPts val="1600"/>
              </a:spcAft>
              <a:buNone/>
            </a:pPr>
            <a:endParaRPr sz="20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Shape 301"/>
        <p:cNvGrpSpPr/>
        <p:nvPr/>
      </p:nvGrpSpPr>
      <p:grpSpPr>
        <a:xfrm>
          <a:off x="0" y="0"/>
          <a:ext cx="0" cy="0"/>
          <a:chOff x="0" y="0"/>
          <a:chExt cx="0" cy="0"/>
        </a:xfrm>
      </p:grpSpPr>
      <p:sp>
        <p:nvSpPr>
          <p:cNvPr id="302" name="Google Shape;302;p47"/>
          <p:cNvSpPr txBox="1">
            <a:spLocks noGrp="1"/>
          </p:cNvSpPr>
          <p:nvPr>
            <p:ph type="title"/>
          </p:nvPr>
        </p:nvSpPr>
        <p:spPr>
          <a:xfrm>
            <a:off x="0" y="273844"/>
            <a:ext cx="9144000" cy="994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 b="1"/>
              <a:t>Quyanakpak!</a:t>
            </a:r>
            <a:endParaRPr b="1"/>
          </a:p>
        </p:txBody>
      </p:sp>
      <p:sp>
        <p:nvSpPr>
          <p:cNvPr id="303" name="Google Shape;303;p47"/>
          <p:cNvSpPr txBox="1">
            <a:spLocks noGrp="1"/>
          </p:cNvSpPr>
          <p:nvPr>
            <p:ph type="body" idx="1"/>
          </p:nvPr>
        </p:nvSpPr>
        <p:spPr>
          <a:xfrm>
            <a:off x="840000" y="1369219"/>
            <a:ext cx="7675200" cy="3263400"/>
          </a:xfrm>
          <a:prstGeom prst="rect">
            <a:avLst/>
          </a:prstGeom>
          <a:noFill/>
          <a:ln>
            <a:noFill/>
          </a:ln>
        </p:spPr>
        <p:txBody>
          <a:bodyPr spcFirstLastPara="1" wrap="square" lIns="91425" tIns="45700" rIns="91425" bIns="45700" anchor="t" anchorCtr="0">
            <a:noAutofit/>
          </a:bodyPr>
          <a:lstStyle/>
          <a:p>
            <a:pPr marL="228600" lvl="0" indent="-50800" algn="l" rtl="0">
              <a:lnSpc>
                <a:spcPct val="90000"/>
              </a:lnSpc>
              <a:spcBef>
                <a:spcPts val="0"/>
              </a:spcBef>
              <a:spcAft>
                <a:spcPts val="1600"/>
              </a:spcAft>
              <a:buClr>
                <a:schemeClr val="dk1"/>
              </a:buClr>
              <a:buSzPts val="2800"/>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7F7"/>
        </a:solidFill>
        <a:effectLst/>
      </p:bgPr>
    </p:bg>
    <p:spTree>
      <p:nvGrpSpPr>
        <p:cNvPr id="1" name="Shape 308"/>
        <p:cNvGrpSpPr/>
        <p:nvPr/>
      </p:nvGrpSpPr>
      <p:grpSpPr>
        <a:xfrm>
          <a:off x="0" y="0"/>
          <a:ext cx="0" cy="0"/>
          <a:chOff x="0" y="0"/>
          <a:chExt cx="0" cy="0"/>
        </a:xfrm>
      </p:grpSpPr>
      <p:sp>
        <p:nvSpPr>
          <p:cNvPr id="309" name="Google Shape;309;p48"/>
          <p:cNvSpPr txBox="1">
            <a:spLocks noGrp="1"/>
          </p:cNvSpPr>
          <p:nvPr>
            <p:ph type="title"/>
          </p:nvPr>
        </p:nvSpPr>
        <p:spPr>
          <a:xfrm>
            <a:off x="0" y="273844"/>
            <a:ext cx="9144000" cy="994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 b="1"/>
              <a:t>Quyanakpak!</a:t>
            </a:r>
            <a:endParaRPr b="1"/>
          </a:p>
        </p:txBody>
      </p:sp>
      <p:sp>
        <p:nvSpPr>
          <p:cNvPr id="310" name="Google Shape;310;p48"/>
          <p:cNvSpPr/>
          <p:nvPr/>
        </p:nvSpPr>
        <p:spPr>
          <a:xfrm>
            <a:off x="668594" y="1498379"/>
            <a:ext cx="7865700" cy="2331600"/>
          </a:xfrm>
          <a:prstGeom prst="rect">
            <a:avLst/>
          </a:prstGeom>
          <a:noFill/>
          <a:ln>
            <a:noFill/>
          </a:ln>
          <a:effectLst>
            <a:outerShdw blurRad="57150" dist="19050" dir="5400000" algn="bl" rotWithShape="0">
              <a:srgbClr val="000000">
                <a:alpha val="50000"/>
              </a:srgbClr>
            </a:outerShdw>
          </a:effectLst>
        </p:spPr>
        <p:txBody>
          <a:bodyPr spcFirstLastPara="1" wrap="square" lIns="91425" tIns="45700" rIns="91425" bIns="45700" anchor="t" anchorCtr="0">
            <a:noAutofit/>
          </a:bodyPr>
          <a:lstStyle/>
          <a:p>
            <a:pPr marL="285750" marR="0" lvl="0" indent="-285750" algn="l" rtl="0">
              <a:spcBef>
                <a:spcPts val="0"/>
              </a:spcBef>
              <a:spcAft>
                <a:spcPts val="0"/>
              </a:spcAft>
              <a:buClr>
                <a:srgbClr val="0000FF"/>
              </a:buClr>
              <a:buSzPts val="2800"/>
              <a:buFont typeface="Arial"/>
              <a:buChar char="•"/>
            </a:pPr>
            <a:r>
              <a:rPr lang="en" sz="2800" b="1">
                <a:solidFill>
                  <a:srgbClr val="0000FF"/>
                </a:solidFill>
                <a:latin typeface="Calibri"/>
                <a:ea typeface="Calibri"/>
                <a:cs typeface="Calibri"/>
                <a:sym typeface="Calibri"/>
              </a:rPr>
              <a:t>Wainwright Search and Rescue</a:t>
            </a:r>
            <a:endParaRPr>
              <a:solidFill>
                <a:srgbClr val="0000FF"/>
              </a:solidFill>
            </a:endParaRPr>
          </a:p>
          <a:p>
            <a:pPr marL="285750" marR="0" lvl="0" indent="-285750" algn="l" rtl="0">
              <a:spcBef>
                <a:spcPts val="0"/>
              </a:spcBef>
              <a:spcAft>
                <a:spcPts val="0"/>
              </a:spcAft>
              <a:buClr>
                <a:srgbClr val="0000FF"/>
              </a:buClr>
              <a:buSzPts val="2800"/>
              <a:buFont typeface="Arial"/>
              <a:buChar char="•"/>
            </a:pPr>
            <a:r>
              <a:rPr lang="en" sz="2800" b="1">
                <a:solidFill>
                  <a:srgbClr val="0000FF"/>
                </a:solidFill>
                <a:latin typeface="Calibri"/>
                <a:ea typeface="Calibri"/>
                <a:cs typeface="Calibri"/>
                <a:sym typeface="Calibri"/>
              </a:rPr>
              <a:t>City of Wainwright and Olgoonik Corporation</a:t>
            </a:r>
            <a:endParaRPr sz="2800" b="1">
              <a:solidFill>
                <a:srgbClr val="0000FF"/>
              </a:solidFill>
              <a:latin typeface="Calibri"/>
              <a:ea typeface="Calibri"/>
              <a:cs typeface="Calibri"/>
              <a:sym typeface="Calibri"/>
            </a:endParaRPr>
          </a:p>
          <a:p>
            <a:pPr marL="285750" marR="0" lvl="0" indent="-285750" algn="l" rtl="0">
              <a:spcBef>
                <a:spcPts val="0"/>
              </a:spcBef>
              <a:spcAft>
                <a:spcPts val="0"/>
              </a:spcAft>
              <a:buClr>
                <a:srgbClr val="0000FF"/>
              </a:buClr>
              <a:buSzPts val="2800"/>
              <a:buFont typeface="Arial"/>
              <a:buChar char="•"/>
            </a:pPr>
            <a:r>
              <a:rPr lang="en" sz="2800" b="1">
                <a:solidFill>
                  <a:srgbClr val="0000FF"/>
                </a:solidFill>
                <a:latin typeface="Calibri"/>
                <a:ea typeface="Calibri"/>
                <a:cs typeface="Calibri"/>
                <a:sym typeface="Calibri"/>
              </a:rPr>
              <a:t>Village of Wainwright Clinic</a:t>
            </a:r>
            <a:endParaRPr>
              <a:solidFill>
                <a:srgbClr val="0000FF"/>
              </a:solidFill>
            </a:endParaRPr>
          </a:p>
          <a:p>
            <a:pPr marL="285750" marR="0" lvl="0" indent="-285750" algn="l" rtl="0">
              <a:spcBef>
                <a:spcPts val="0"/>
              </a:spcBef>
              <a:spcAft>
                <a:spcPts val="0"/>
              </a:spcAft>
              <a:buClr>
                <a:srgbClr val="0000FF"/>
              </a:buClr>
              <a:buSzPts val="2800"/>
              <a:buFont typeface="Arial"/>
              <a:buChar char="•"/>
            </a:pPr>
            <a:r>
              <a:rPr lang="en" sz="2800" b="1">
                <a:solidFill>
                  <a:srgbClr val="0000FF"/>
                </a:solidFill>
                <a:latin typeface="Calibri"/>
                <a:ea typeface="Calibri"/>
                <a:cs typeface="Calibri"/>
                <a:sym typeface="Calibri"/>
              </a:rPr>
              <a:t>National Indian Health Board</a:t>
            </a:r>
            <a:endParaRPr>
              <a:solidFill>
                <a:srgbClr val="0000FF"/>
              </a:solidFill>
            </a:endParaRPr>
          </a:p>
          <a:p>
            <a:pPr marL="285750" marR="0" lvl="0" indent="-285750" algn="l" rtl="0">
              <a:spcBef>
                <a:spcPts val="0"/>
              </a:spcBef>
              <a:spcAft>
                <a:spcPts val="0"/>
              </a:spcAft>
              <a:buClr>
                <a:srgbClr val="0000FF"/>
              </a:buClr>
              <a:buSzPts val="2800"/>
              <a:buFont typeface="Arial"/>
              <a:buChar char="•"/>
            </a:pPr>
            <a:r>
              <a:rPr lang="en" sz="2800" b="1">
                <a:solidFill>
                  <a:srgbClr val="0000FF"/>
                </a:solidFill>
                <a:latin typeface="Calibri"/>
                <a:ea typeface="Calibri"/>
                <a:cs typeface="Calibri"/>
                <a:sym typeface="Calibri"/>
              </a:rPr>
              <a:t>North Slope Borough, Community Health Aide Program</a:t>
            </a:r>
            <a:endParaRPr>
              <a:solidFill>
                <a:srgbClr val="0000FF"/>
              </a:solidFill>
            </a:endParaRPr>
          </a:p>
          <a:p>
            <a:pPr marL="285750" marR="0" lvl="0" indent="-285750" algn="l" rtl="0">
              <a:spcBef>
                <a:spcPts val="0"/>
              </a:spcBef>
              <a:spcAft>
                <a:spcPts val="0"/>
              </a:spcAft>
              <a:buClr>
                <a:srgbClr val="0000FF"/>
              </a:buClr>
              <a:buSzPts val="2800"/>
              <a:buFont typeface="Arial"/>
              <a:buChar char="•"/>
            </a:pPr>
            <a:r>
              <a:rPr lang="en" sz="2800" b="1">
                <a:solidFill>
                  <a:srgbClr val="0000FF"/>
                </a:solidFill>
                <a:latin typeface="Calibri"/>
                <a:ea typeface="Calibri"/>
                <a:cs typeface="Calibri"/>
                <a:sym typeface="Calibri"/>
              </a:rPr>
              <a:t>Bethel Search and Rescue</a:t>
            </a:r>
            <a:endParaRPr sz="2800" b="1">
              <a:solidFill>
                <a:srgbClr val="0000FF"/>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7"/>
          <p:cNvPicPr preferRelativeResize="0"/>
          <p:nvPr/>
        </p:nvPicPr>
        <p:blipFill>
          <a:blip r:embed="rId3">
            <a:alphaModFix/>
          </a:blip>
          <a:stretch>
            <a:fillRect/>
          </a:stretch>
        </p:blipFill>
        <p:spPr>
          <a:xfrm>
            <a:off x="-1750144" y="-45066"/>
            <a:ext cx="13196548" cy="5233631"/>
          </a:xfrm>
          <a:prstGeom prst="rect">
            <a:avLst/>
          </a:prstGeom>
          <a:noFill/>
          <a:ln>
            <a:noFill/>
          </a:ln>
        </p:spPr>
      </p:pic>
      <p:sp>
        <p:nvSpPr>
          <p:cNvPr id="85" name="Google Shape;85;p17"/>
          <p:cNvSpPr txBox="1"/>
          <p:nvPr/>
        </p:nvSpPr>
        <p:spPr>
          <a:xfrm>
            <a:off x="0" y="122644"/>
            <a:ext cx="5176200" cy="1046700"/>
          </a:xfrm>
          <a:prstGeom prst="rect">
            <a:avLst/>
          </a:prstGeom>
          <a:no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2700" b="1">
                <a:solidFill>
                  <a:schemeClr val="lt1"/>
                </a:solidFill>
                <a:latin typeface="Open Sans"/>
                <a:ea typeface="Open Sans"/>
                <a:cs typeface="Open Sans"/>
                <a:sym typeface="Open Sans"/>
              </a:rPr>
              <a:t>Wainwright on a bad day...</a:t>
            </a:r>
            <a:endParaRPr sz="2700" b="1">
              <a:solidFill>
                <a:schemeClr val="lt1"/>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8"/>
          <p:cNvPicPr preferRelativeResize="0"/>
          <p:nvPr/>
        </p:nvPicPr>
        <p:blipFill>
          <a:blip r:embed="rId3">
            <a:alphaModFix/>
          </a:blip>
          <a:stretch>
            <a:fillRect/>
          </a:stretch>
        </p:blipFill>
        <p:spPr>
          <a:xfrm>
            <a:off x="-121837" y="-1050469"/>
            <a:ext cx="9387676" cy="6259388"/>
          </a:xfrm>
          <a:prstGeom prst="rect">
            <a:avLst/>
          </a:prstGeom>
          <a:noFill/>
          <a:ln>
            <a:noFill/>
          </a:ln>
        </p:spPr>
      </p:pic>
      <p:sp>
        <p:nvSpPr>
          <p:cNvPr id="92" name="Google Shape;92;p18"/>
          <p:cNvSpPr txBox="1"/>
          <p:nvPr/>
        </p:nvSpPr>
        <p:spPr>
          <a:xfrm>
            <a:off x="0" y="122644"/>
            <a:ext cx="5176200" cy="1046700"/>
          </a:xfrm>
          <a:prstGeom prst="rect">
            <a:avLst/>
          </a:prstGeom>
          <a:no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2700" b="1">
                <a:solidFill>
                  <a:schemeClr val="lt1"/>
                </a:solidFill>
                <a:latin typeface="Open Sans"/>
                <a:ea typeface="Open Sans"/>
                <a:cs typeface="Open Sans"/>
                <a:sym typeface="Open Sans"/>
              </a:rPr>
              <a:t>Or...</a:t>
            </a:r>
            <a:endParaRPr sz="2700" b="1">
              <a:solidFill>
                <a:schemeClr val="lt1"/>
              </a:solidFill>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9"/>
          <p:cNvSpPr txBox="1">
            <a:spLocks noGrp="1"/>
          </p:cNvSpPr>
          <p:nvPr>
            <p:ph type="ctrTitle"/>
          </p:nvPr>
        </p:nvSpPr>
        <p:spPr>
          <a:xfrm>
            <a:off x="409775" y="273850"/>
            <a:ext cx="8427000" cy="994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orbel"/>
              <a:buNone/>
            </a:pPr>
            <a:r>
              <a:rPr lang="en" sz="4000" b="1">
                <a:solidFill>
                  <a:schemeClr val="dk1"/>
                </a:solidFill>
              </a:rPr>
              <a:t>Subsistence Way of Life</a:t>
            </a:r>
            <a:br>
              <a:rPr lang="en" sz="4000" b="1">
                <a:solidFill>
                  <a:schemeClr val="dk1"/>
                </a:solidFill>
              </a:rPr>
            </a:br>
            <a:r>
              <a:rPr lang="en" sz="2800" b="1">
                <a:solidFill>
                  <a:schemeClr val="dk1"/>
                </a:solidFill>
              </a:rPr>
              <a:t>(Christie, Hollmen, Huntington, &amp; Lovvorn, 2017)</a:t>
            </a:r>
            <a:endParaRPr sz="4000">
              <a:solidFill>
                <a:schemeClr val="dk1"/>
              </a:solidFill>
            </a:endParaRPr>
          </a:p>
        </p:txBody>
      </p:sp>
      <p:sp>
        <p:nvSpPr>
          <p:cNvPr id="98" name="Google Shape;98;p19"/>
          <p:cNvSpPr txBox="1">
            <a:spLocks noGrp="1"/>
          </p:cNvSpPr>
          <p:nvPr>
            <p:ph type="subTitle" idx="1"/>
          </p:nvPr>
        </p:nvSpPr>
        <p:spPr>
          <a:xfrm>
            <a:off x="0" y="770930"/>
            <a:ext cx="9144000" cy="32634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EDEDED"/>
              </a:buClr>
              <a:buSzPts val="2400"/>
              <a:buNone/>
            </a:pPr>
            <a:endParaRPr/>
          </a:p>
          <a:p>
            <a:pPr marL="0" lvl="0" indent="0" algn="ctr" rtl="0">
              <a:lnSpc>
                <a:spcPct val="90000"/>
              </a:lnSpc>
              <a:spcBef>
                <a:spcPts val="750"/>
              </a:spcBef>
              <a:spcAft>
                <a:spcPts val="0"/>
              </a:spcAft>
              <a:buClr>
                <a:srgbClr val="EDEDED"/>
              </a:buClr>
              <a:buSzPts val="2400"/>
              <a:buNone/>
            </a:pPr>
            <a:endParaRPr/>
          </a:p>
          <a:p>
            <a:pPr marL="0" lvl="0" indent="0" algn="ctr" rtl="0">
              <a:lnSpc>
                <a:spcPct val="90000"/>
              </a:lnSpc>
              <a:spcBef>
                <a:spcPts val="750"/>
              </a:spcBef>
              <a:spcAft>
                <a:spcPts val="0"/>
              </a:spcAft>
              <a:buClr>
                <a:schemeClr val="dk1"/>
              </a:buClr>
              <a:buSzPts val="2400"/>
              <a:buNone/>
            </a:pPr>
            <a:r>
              <a:rPr lang="en">
                <a:solidFill>
                  <a:schemeClr val="dk1"/>
                </a:solidFill>
              </a:rPr>
              <a:t>Identified 5 Challenges to the subsistence way of life in Wainwright:</a:t>
            </a:r>
            <a:endParaRPr/>
          </a:p>
          <a:p>
            <a:pPr marL="0" lvl="0" indent="0" algn="ctr" rtl="0">
              <a:lnSpc>
                <a:spcPct val="90000"/>
              </a:lnSpc>
              <a:spcBef>
                <a:spcPts val="750"/>
              </a:spcBef>
              <a:spcAft>
                <a:spcPts val="0"/>
              </a:spcAft>
              <a:buClr>
                <a:srgbClr val="EDEDED"/>
              </a:buClr>
              <a:buSzPts val="2400"/>
              <a:buNone/>
            </a:pPr>
            <a:endParaRPr/>
          </a:p>
          <a:p>
            <a:pPr marL="0" lvl="0" indent="0" algn="ctr" rtl="0">
              <a:lnSpc>
                <a:spcPct val="90000"/>
              </a:lnSpc>
              <a:spcBef>
                <a:spcPts val="750"/>
              </a:spcBef>
              <a:spcAft>
                <a:spcPts val="0"/>
              </a:spcAft>
              <a:buClr>
                <a:srgbClr val="EDEDED"/>
              </a:buClr>
              <a:buSzPts val="2400"/>
              <a:buNone/>
            </a:pPr>
            <a:r>
              <a:rPr lang="en"/>
              <a:t/>
            </a:r>
            <a:br>
              <a:rPr lang="en"/>
            </a:br>
            <a:endParaRPr/>
          </a:p>
        </p:txBody>
      </p:sp>
      <p:pic>
        <p:nvPicPr>
          <p:cNvPr id="99" name="Google Shape;99;p19"/>
          <p:cNvPicPr preferRelativeResize="0"/>
          <p:nvPr/>
        </p:nvPicPr>
        <p:blipFill rotWithShape="1">
          <a:blip r:embed="rId3">
            <a:alphaModFix/>
          </a:blip>
          <a:srcRect/>
          <a:stretch/>
        </p:blipFill>
        <p:spPr>
          <a:xfrm>
            <a:off x="1200150" y="2307787"/>
            <a:ext cx="6858003" cy="232505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alpha val="60780"/>
          </a:srgbClr>
        </a:solidFill>
        <a:effectLst/>
      </p:bgPr>
    </p:bg>
    <p:spTree>
      <p:nvGrpSpPr>
        <p:cNvPr id="1" name="Shape 104"/>
        <p:cNvGrpSpPr/>
        <p:nvPr/>
      </p:nvGrpSpPr>
      <p:grpSpPr>
        <a:xfrm>
          <a:off x="0" y="0"/>
          <a:ext cx="0" cy="0"/>
          <a:chOff x="0" y="0"/>
          <a:chExt cx="0" cy="0"/>
        </a:xfrm>
      </p:grpSpPr>
      <p:sp>
        <p:nvSpPr>
          <p:cNvPr id="105" name="Google Shape;105;p20"/>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DEDED"/>
              </a:buClr>
              <a:buSzPts val="4000"/>
              <a:buFont typeface="Corbel"/>
              <a:buNone/>
            </a:pPr>
            <a:r>
              <a:rPr lang="en" sz="4000" b="1"/>
              <a:t/>
            </a:r>
            <a:br>
              <a:rPr lang="en" sz="4000" b="1"/>
            </a:br>
            <a:r>
              <a:rPr lang="en" sz="4000" b="1">
                <a:solidFill>
                  <a:schemeClr val="dk1"/>
                </a:solidFill>
              </a:rPr>
              <a:t>Hunter Safety</a:t>
            </a:r>
            <a:br>
              <a:rPr lang="en" sz="4000" b="1">
                <a:solidFill>
                  <a:schemeClr val="dk1"/>
                </a:solidFill>
              </a:rPr>
            </a:br>
            <a:r>
              <a:rPr lang="en" sz="2800" b="1">
                <a:solidFill>
                  <a:schemeClr val="dk1"/>
                </a:solidFill>
              </a:rPr>
              <a:t>(Christie &amp; Huntington, 2017)</a:t>
            </a:r>
            <a:r>
              <a:rPr lang="en" sz="4000" b="1"/>
              <a:t/>
            </a:r>
            <a:br>
              <a:rPr lang="en" sz="4000" b="1"/>
            </a:br>
            <a:r>
              <a:rPr lang="en" sz="4000" b="1"/>
              <a:t/>
            </a:r>
            <a:br>
              <a:rPr lang="en" sz="4000" b="1"/>
            </a:br>
            <a:endParaRPr sz="4000"/>
          </a:p>
        </p:txBody>
      </p:sp>
      <p:sp>
        <p:nvSpPr>
          <p:cNvPr id="106" name="Google Shape;106;p20"/>
          <p:cNvSpPr txBox="1">
            <a:spLocks noGrp="1"/>
          </p:cNvSpPr>
          <p:nvPr>
            <p:ph type="body" idx="1"/>
          </p:nvPr>
        </p:nvSpPr>
        <p:spPr>
          <a:xfrm>
            <a:off x="0" y="665422"/>
            <a:ext cx="9144000" cy="44781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0"/>
              </a:spcBef>
              <a:spcAft>
                <a:spcPts val="0"/>
              </a:spcAft>
              <a:buClr>
                <a:srgbClr val="EDEDED"/>
              </a:buClr>
              <a:buSzPts val="1320"/>
              <a:buNone/>
            </a:pPr>
            <a:endParaRPr sz="1320" b="1"/>
          </a:p>
          <a:p>
            <a:pPr marL="0" lvl="0" indent="0" algn="ctr" rtl="0">
              <a:lnSpc>
                <a:spcPct val="70000"/>
              </a:lnSpc>
              <a:spcBef>
                <a:spcPts val="750"/>
              </a:spcBef>
              <a:spcAft>
                <a:spcPts val="0"/>
              </a:spcAft>
              <a:buClr>
                <a:schemeClr val="dk1"/>
              </a:buClr>
              <a:buSzPts val="1979"/>
              <a:buNone/>
            </a:pPr>
            <a:r>
              <a:rPr lang="en" sz="1979" b="1">
                <a:solidFill>
                  <a:schemeClr val="dk1"/>
                </a:solidFill>
              </a:rPr>
              <a:t>Fundamental goal: Maintaining a Subsistence Lifestyle</a:t>
            </a:r>
            <a:endParaRPr/>
          </a:p>
          <a:p>
            <a:pPr marL="0" lvl="0" indent="0" algn="ctr" rtl="0">
              <a:lnSpc>
                <a:spcPct val="70000"/>
              </a:lnSpc>
              <a:spcBef>
                <a:spcPts val="750"/>
              </a:spcBef>
              <a:spcAft>
                <a:spcPts val="0"/>
              </a:spcAft>
              <a:buClr>
                <a:schemeClr val="dk1"/>
              </a:buClr>
              <a:buSzPts val="1979"/>
              <a:buNone/>
            </a:pPr>
            <a:r>
              <a:rPr lang="en" sz="1979" b="1">
                <a:solidFill>
                  <a:schemeClr val="dk1"/>
                </a:solidFill>
              </a:rPr>
              <a:t>Key Component: Issue of Hunter Safety</a:t>
            </a:r>
            <a:endParaRPr/>
          </a:p>
          <a:p>
            <a:pPr marL="0" lvl="0" indent="0" algn="ctr" rtl="0">
              <a:lnSpc>
                <a:spcPct val="70000"/>
              </a:lnSpc>
              <a:spcBef>
                <a:spcPts val="750"/>
              </a:spcBef>
              <a:spcAft>
                <a:spcPts val="0"/>
              </a:spcAft>
              <a:buClr>
                <a:schemeClr val="dk1"/>
              </a:buClr>
              <a:buSzPts val="1979"/>
              <a:buNone/>
            </a:pPr>
            <a:r>
              <a:rPr lang="en" sz="1979" b="1">
                <a:solidFill>
                  <a:schemeClr val="dk1"/>
                </a:solidFill>
              </a:rPr>
              <a:t>7 Strategies to Address Hunter Safety:</a:t>
            </a:r>
            <a:endParaRPr/>
          </a:p>
          <a:p>
            <a:pPr marL="288925" lvl="0" indent="-288925" algn="l" rtl="0">
              <a:lnSpc>
                <a:spcPct val="70000"/>
              </a:lnSpc>
              <a:spcBef>
                <a:spcPts val="750"/>
              </a:spcBef>
              <a:spcAft>
                <a:spcPts val="0"/>
              </a:spcAft>
              <a:buClr>
                <a:schemeClr val="dk1"/>
              </a:buClr>
              <a:buSzPts val="1979"/>
              <a:buNone/>
            </a:pPr>
            <a:r>
              <a:rPr lang="en" sz="1400">
                <a:solidFill>
                  <a:schemeClr val="dk1"/>
                </a:solidFill>
              </a:rPr>
              <a:t>1) A safety equipment sharing program (including Global Positioning Systems(GPS), Personal Locator Beacons (PLB), and immersion suits)</a:t>
            </a:r>
            <a:endParaRPr sz="1400"/>
          </a:p>
          <a:p>
            <a:pPr marL="0" lvl="0" indent="0" algn="l" rtl="0">
              <a:lnSpc>
                <a:spcPct val="70000"/>
              </a:lnSpc>
              <a:spcBef>
                <a:spcPts val="750"/>
              </a:spcBef>
              <a:spcAft>
                <a:spcPts val="0"/>
              </a:spcAft>
              <a:buClr>
                <a:schemeClr val="dk1"/>
              </a:buClr>
              <a:buSzPts val="1979"/>
              <a:buNone/>
            </a:pPr>
            <a:r>
              <a:rPr lang="en" sz="1400">
                <a:solidFill>
                  <a:schemeClr val="dk1"/>
                </a:solidFill>
              </a:rPr>
              <a:t>2) </a:t>
            </a:r>
            <a:r>
              <a:rPr lang="en" sz="1400" b="1">
                <a:solidFill>
                  <a:schemeClr val="dk1"/>
                </a:solidFill>
              </a:rPr>
              <a:t>A program providing inReach and SPOT tracking devices to hunters</a:t>
            </a:r>
            <a:endParaRPr sz="1400"/>
          </a:p>
          <a:p>
            <a:pPr marL="288925" lvl="0" indent="-288925" algn="l" rtl="0">
              <a:lnSpc>
                <a:spcPct val="70000"/>
              </a:lnSpc>
              <a:spcBef>
                <a:spcPts val="750"/>
              </a:spcBef>
              <a:spcAft>
                <a:spcPts val="0"/>
              </a:spcAft>
              <a:buClr>
                <a:schemeClr val="dk1"/>
              </a:buClr>
              <a:buSzPts val="1979"/>
              <a:buNone/>
            </a:pPr>
            <a:r>
              <a:rPr lang="en" sz="1400">
                <a:solidFill>
                  <a:schemeClr val="dk1"/>
                </a:solidFill>
              </a:rPr>
              <a:t>3) A financial aid program for the purchase of equipment such as larger, more sea-worthy boats or motors</a:t>
            </a:r>
            <a:endParaRPr sz="1400">
              <a:solidFill>
                <a:schemeClr val="dk1"/>
              </a:solidFill>
            </a:endParaRPr>
          </a:p>
          <a:p>
            <a:pPr marL="0" lvl="0" indent="0" algn="l" rtl="0">
              <a:lnSpc>
                <a:spcPct val="70000"/>
              </a:lnSpc>
              <a:spcBef>
                <a:spcPts val="750"/>
              </a:spcBef>
              <a:spcAft>
                <a:spcPts val="0"/>
              </a:spcAft>
              <a:buClr>
                <a:schemeClr val="dk1"/>
              </a:buClr>
              <a:buSzPts val="1979"/>
              <a:buNone/>
            </a:pPr>
            <a:r>
              <a:rPr lang="en" sz="1400">
                <a:solidFill>
                  <a:schemeClr val="dk1"/>
                </a:solidFill>
              </a:rPr>
              <a:t>4) </a:t>
            </a:r>
            <a:r>
              <a:rPr lang="en" sz="1400" b="1">
                <a:solidFill>
                  <a:schemeClr val="dk1"/>
                </a:solidFill>
              </a:rPr>
              <a:t>Safety workshops</a:t>
            </a:r>
            <a:endParaRPr sz="1400" b="1">
              <a:solidFill>
                <a:schemeClr val="dk1"/>
              </a:solidFill>
            </a:endParaRPr>
          </a:p>
          <a:p>
            <a:pPr marL="0" lvl="0" indent="0" algn="l" rtl="0">
              <a:lnSpc>
                <a:spcPct val="70000"/>
              </a:lnSpc>
              <a:spcBef>
                <a:spcPts val="750"/>
              </a:spcBef>
              <a:spcAft>
                <a:spcPts val="0"/>
              </a:spcAft>
              <a:buClr>
                <a:schemeClr val="dk1"/>
              </a:buClr>
              <a:buSzPts val="1979"/>
              <a:buNone/>
            </a:pPr>
            <a:r>
              <a:rPr lang="en" sz="1400">
                <a:solidFill>
                  <a:schemeClr val="dk1"/>
                </a:solidFill>
              </a:rPr>
              <a:t>5) A hunter meeting place for equipment repair and information transfer</a:t>
            </a:r>
            <a:endParaRPr sz="1400"/>
          </a:p>
          <a:p>
            <a:pPr marL="288925" lvl="0" indent="-288925" algn="l" rtl="0">
              <a:lnSpc>
                <a:spcPct val="70000"/>
              </a:lnSpc>
              <a:spcBef>
                <a:spcPts val="750"/>
              </a:spcBef>
              <a:spcAft>
                <a:spcPts val="0"/>
              </a:spcAft>
              <a:buClr>
                <a:schemeClr val="dk1"/>
              </a:buClr>
              <a:buSzPts val="1979"/>
              <a:buNone/>
            </a:pPr>
            <a:r>
              <a:rPr lang="en" sz="1400">
                <a:solidFill>
                  <a:schemeClr val="dk1"/>
                </a:solidFill>
              </a:rPr>
              <a:t>6) A new docking facility at the mouth of the local river that would facilitate safe access to hunting grounds</a:t>
            </a:r>
            <a:endParaRPr sz="1400">
              <a:solidFill>
                <a:schemeClr val="dk1"/>
              </a:solidFill>
            </a:endParaRPr>
          </a:p>
          <a:p>
            <a:pPr marL="0" lvl="0" indent="0" algn="l" rtl="0">
              <a:lnSpc>
                <a:spcPct val="70000"/>
              </a:lnSpc>
              <a:spcBef>
                <a:spcPts val="750"/>
              </a:spcBef>
              <a:spcAft>
                <a:spcPts val="0"/>
              </a:spcAft>
              <a:buClr>
                <a:schemeClr val="dk1"/>
              </a:buClr>
              <a:buSzPts val="1979"/>
              <a:buNone/>
            </a:pPr>
            <a:r>
              <a:rPr lang="en" sz="1400">
                <a:solidFill>
                  <a:schemeClr val="dk1"/>
                </a:solidFill>
              </a:rPr>
              <a:t>7) A more seaworthy search and rescue boat</a:t>
            </a:r>
            <a:endParaRPr sz="1400">
              <a:solidFill>
                <a:schemeClr val="dk1"/>
              </a:solidFill>
            </a:endParaRPr>
          </a:p>
          <a:p>
            <a:pPr marL="0" lvl="0" indent="0" algn="l" rtl="0">
              <a:lnSpc>
                <a:spcPct val="70000"/>
              </a:lnSpc>
              <a:spcBef>
                <a:spcPts val="750"/>
              </a:spcBef>
              <a:spcAft>
                <a:spcPts val="0"/>
              </a:spcAft>
              <a:buClr>
                <a:srgbClr val="EDEDED"/>
              </a:buClr>
              <a:buSzPts val="1980"/>
              <a:buNone/>
            </a:pPr>
            <a:endParaRPr sz="1979"/>
          </a:p>
          <a:p>
            <a:pPr marL="0" lvl="0" indent="0" algn="ctr" rtl="0">
              <a:lnSpc>
                <a:spcPct val="70000"/>
              </a:lnSpc>
              <a:spcBef>
                <a:spcPts val="750"/>
              </a:spcBef>
              <a:spcAft>
                <a:spcPts val="0"/>
              </a:spcAft>
              <a:buClr>
                <a:srgbClr val="EDEDED"/>
              </a:buClr>
              <a:buSzPts val="1980"/>
              <a:buNone/>
            </a:pPr>
            <a:endParaRPr sz="1979" b="1"/>
          </a:p>
          <a:p>
            <a:pPr marL="0" lvl="0" indent="0" algn="ctr" rtl="0">
              <a:lnSpc>
                <a:spcPct val="70000"/>
              </a:lnSpc>
              <a:spcBef>
                <a:spcPts val="750"/>
              </a:spcBef>
              <a:spcAft>
                <a:spcPts val="1600"/>
              </a:spcAft>
              <a:buClr>
                <a:srgbClr val="EDEDED"/>
              </a:buClr>
              <a:buSzPts val="1320"/>
              <a:buNone/>
            </a:pPr>
            <a:r>
              <a:rPr lang="en" sz="1320" b="1"/>
              <a:t/>
            </a:r>
            <a:br>
              <a:rPr lang="en" sz="1320" b="1"/>
            </a:br>
            <a:endParaRPr sz="132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1"/>
          <p:cNvSpPr txBox="1"/>
          <p:nvPr/>
        </p:nvSpPr>
        <p:spPr>
          <a:xfrm>
            <a:off x="4568381" y="1258744"/>
            <a:ext cx="4284900" cy="2421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400" b="1"/>
              <a:t>Village SAR</a:t>
            </a:r>
            <a:endParaRPr sz="1400" b="1"/>
          </a:p>
          <a:p>
            <a:pPr marL="0" lvl="0" indent="0" algn="l" rtl="0">
              <a:spcBef>
                <a:spcPts val="0"/>
              </a:spcBef>
              <a:spcAft>
                <a:spcPts val="0"/>
              </a:spcAft>
              <a:buNone/>
            </a:pPr>
            <a:endParaRPr sz="1400"/>
          </a:p>
          <a:p>
            <a:pPr marL="342900" lvl="0" indent="-254000" algn="l" rtl="0">
              <a:spcBef>
                <a:spcPts val="0"/>
              </a:spcBef>
              <a:spcAft>
                <a:spcPts val="0"/>
              </a:spcAft>
              <a:buSzPts val="1400"/>
              <a:buChar char="●"/>
            </a:pPr>
            <a:r>
              <a:rPr lang="en" sz="1400"/>
              <a:t>“Stand alert” and can be utilized 24/7</a:t>
            </a:r>
            <a:endParaRPr sz="1400"/>
          </a:p>
          <a:p>
            <a:pPr marL="342900" lvl="0" indent="-254000" algn="l" rtl="0">
              <a:spcBef>
                <a:spcPts val="0"/>
              </a:spcBef>
              <a:spcAft>
                <a:spcPts val="0"/>
              </a:spcAft>
              <a:buSzPts val="1400"/>
              <a:buChar char="●"/>
            </a:pPr>
            <a:r>
              <a:rPr lang="en" sz="1400"/>
              <a:t>Local knowledge of terrain and conditions</a:t>
            </a:r>
            <a:endParaRPr sz="1400"/>
          </a:p>
          <a:p>
            <a:pPr marL="342900" lvl="0" indent="-254000" algn="l" rtl="0">
              <a:spcBef>
                <a:spcPts val="0"/>
              </a:spcBef>
              <a:spcAft>
                <a:spcPts val="0"/>
              </a:spcAft>
              <a:buSzPts val="1400"/>
              <a:buChar char="●"/>
            </a:pPr>
            <a:r>
              <a:rPr lang="en" sz="1400"/>
              <a:t>Priority responders for cases within 30 miles of the villages</a:t>
            </a:r>
            <a:endParaRPr sz="1400"/>
          </a:p>
          <a:p>
            <a:pPr marL="342900" lvl="0" indent="-254000" algn="l" rtl="0">
              <a:spcBef>
                <a:spcPts val="0"/>
              </a:spcBef>
              <a:spcAft>
                <a:spcPts val="0"/>
              </a:spcAft>
              <a:buSzPts val="1400"/>
              <a:buChar char="●"/>
            </a:pPr>
            <a:r>
              <a:rPr lang="en" sz="1400"/>
              <a:t>Limited medical assets</a:t>
            </a:r>
            <a:endParaRPr sz="1400"/>
          </a:p>
          <a:p>
            <a:pPr marL="342900" lvl="0" indent="-254000" algn="l" rtl="0">
              <a:spcBef>
                <a:spcPts val="0"/>
              </a:spcBef>
              <a:spcAft>
                <a:spcPts val="0"/>
              </a:spcAft>
              <a:buSzPts val="1400"/>
              <a:buChar char="●"/>
            </a:pPr>
            <a:r>
              <a:rPr lang="en" sz="1400"/>
              <a:t>Due to weather limitations, typically first responders</a:t>
            </a:r>
            <a:endParaRPr sz="1400"/>
          </a:p>
          <a:p>
            <a:pPr marL="0" lvl="0" indent="0" algn="l" rtl="0">
              <a:spcBef>
                <a:spcPts val="0"/>
              </a:spcBef>
              <a:spcAft>
                <a:spcPts val="0"/>
              </a:spcAft>
              <a:buNone/>
            </a:pPr>
            <a:endParaRPr sz="1400"/>
          </a:p>
        </p:txBody>
      </p:sp>
      <p:pic>
        <p:nvPicPr>
          <p:cNvPr id="113" name="Google Shape;113;p21"/>
          <p:cNvPicPr preferRelativeResize="0"/>
          <p:nvPr/>
        </p:nvPicPr>
        <p:blipFill>
          <a:blip r:embed="rId3">
            <a:alphaModFix/>
          </a:blip>
          <a:stretch>
            <a:fillRect/>
          </a:stretch>
        </p:blipFill>
        <p:spPr>
          <a:xfrm>
            <a:off x="336075" y="878175"/>
            <a:ext cx="4088101" cy="30660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t>Number of Wainwright SAR Rescues and Searches</a:t>
            </a:r>
            <a:endParaRPr sz="2500"/>
          </a:p>
        </p:txBody>
      </p:sp>
      <p:pic>
        <p:nvPicPr>
          <p:cNvPr id="119" name="Google Shape;119;p22" title="Chart"/>
          <p:cNvPicPr preferRelativeResize="0"/>
          <p:nvPr/>
        </p:nvPicPr>
        <p:blipFill>
          <a:blip r:embed="rId3">
            <a:alphaModFix/>
          </a:blip>
          <a:stretch>
            <a:fillRect/>
          </a:stretch>
        </p:blipFill>
        <p:spPr>
          <a:xfrm>
            <a:off x="1542275" y="1220775"/>
            <a:ext cx="6059451" cy="3746749"/>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1579</Words>
  <Application>Microsoft Office PowerPoint</Application>
  <PresentationFormat>On-screen Show (16:9)</PresentationFormat>
  <Paragraphs>164</Paragraphs>
  <Slides>35</Slides>
  <Notes>35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Corbel</vt:lpstr>
      <vt:lpstr>Roboto</vt:lpstr>
      <vt:lpstr>Cambria</vt:lpstr>
      <vt:lpstr>Calibri</vt:lpstr>
      <vt:lpstr>Arial</vt:lpstr>
      <vt:lpstr>Open Sans</vt:lpstr>
      <vt:lpstr>Simple Light</vt:lpstr>
      <vt:lpstr>Village of Wainwright  Personal Location Device Checkout Program</vt:lpstr>
      <vt:lpstr>PowerPoint Presentation</vt:lpstr>
      <vt:lpstr>PowerPoint Presentation</vt:lpstr>
      <vt:lpstr>PowerPoint Presentation</vt:lpstr>
      <vt:lpstr>PowerPoint Presentation</vt:lpstr>
      <vt:lpstr>Subsistence Way of Life (Christie, Hollmen, Huntington, &amp; Lovvorn, 2017)</vt:lpstr>
      <vt:lpstr> Hunter Safety (Christie &amp; Huntington, 2017)  </vt:lpstr>
      <vt:lpstr>PowerPoint Presentation</vt:lpstr>
      <vt:lpstr>Number of Wainwright SAR Rescues and Searches</vt:lpstr>
      <vt:lpstr>25 surveys were collected,  18 from the April 2018 school and community workshops</vt:lpstr>
      <vt:lpstr>Why do you do remote travel outside of Wainwright?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SAR Rescues and Searches</vt:lpstr>
      <vt:lpstr>Statement from Wainwright Search and Rescue</vt:lpstr>
      <vt:lpstr>Challenges and Recommendations</vt:lpstr>
      <vt:lpstr>PowerPoint Presentation</vt:lpstr>
      <vt:lpstr>In your experience?</vt:lpstr>
      <vt:lpstr>Quyanakpak!</vt:lpstr>
      <vt:lpstr>Quyanakpak!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Village of Wainwright  Personal Location Device Checkout Program</dc:title>
  <dc:creator>Lujan, Erica</dc:creator>
  <cp:lastModifiedBy>Mitchell, Erica N</cp:lastModifiedBy>
  <cp:revision>1</cp:revision>
  <dcterms:modified xsi:type="dcterms:W3CDTF">2019-03-19T18:50:17Z</dcterms:modified>
</cp:coreProperties>
</file>