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333" r:id="rId3"/>
    <p:sldId id="334" r:id="rId4"/>
    <p:sldId id="335" r:id="rId5"/>
    <p:sldId id="336" r:id="rId6"/>
    <p:sldId id="337" r:id="rId7"/>
    <p:sldId id="338" r:id="rId8"/>
    <p:sldId id="339" r:id="rId9"/>
    <p:sldId id="340" r:id="rId10"/>
    <p:sldId id="341" r:id="rId11"/>
    <p:sldId id="342" r:id="rId12"/>
    <p:sldId id="343" r:id="rId13"/>
    <p:sldId id="344" r:id="rId14"/>
    <p:sldId id="345" r:id="rId15"/>
    <p:sldId id="346" r:id="rId16"/>
    <p:sldId id="347" r:id="rId17"/>
    <p:sldId id="348" r:id="rId18"/>
    <p:sldId id="349" r:id="rId19"/>
    <p:sldId id="350" r:id="rId20"/>
    <p:sldId id="351" r:id="rId21"/>
    <p:sldId id="352" r:id="rId22"/>
    <p:sldId id="353" r:id="rId23"/>
    <p:sldId id="354" r:id="rId24"/>
    <p:sldId id="357" r:id="rId25"/>
    <p:sldId id="367" r:id="rId26"/>
    <p:sldId id="368" r:id="rId27"/>
    <p:sldId id="369" r:id="rId28"/>
    <p:sldId id="361" r:id="rId29"/>
    <p:sldId id="360" r:id="rId30"/>
    <p:sldId id="358" r:id="rId31"/>
    <p:sldId id="365" r:id="rId32"/>
    <p:sldId id="364" r:id="rId33"/>
    <p:sldId id="370" r:id="rId34"/>
    <p:sldId id="371" r:id="rId35"/>
    <p:sldId id="366" r:id="rId36"/>
    <p:sldId id="356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644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4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60F6C7-519D-4B53-825C-8EC7990E8805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1D941D-469E-4D8D-B455-D74C4CCC3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616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 Regional</a:t>
            </a:r>
            <a:r>
              <a:rPr lang="en-US" baseline="0" dirty="0" smtClean="0"/>
              <a:t> communities – with 20 federally recognized tribal governments, 3 Alaska Native cultures, languages</a:t>
            </a:r>
          </a:p>
          <a:p>
            <a:r>
              <a:rPr lang="en-US" baseline="0" dirty="0" smtClean="0"/>
              <a:t>YELLOW box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E893C-2542-46FF-A14B-ECC0025BD68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012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BFE05-756A-4972-81DA-E1977F44C9C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8530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BFE05-756A-4972-81DA-E1977F44C9C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8530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BFE05-756A-4972-81DA-E1977F44C9C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853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5F21D-82B1-4CA2-9E73-C2435805FA6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344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Coastal communities</a:t>
            </a:r>
            <a:r>
              <a:rPr lang="en-US" baseline="0" dirty="0" smtClean="0"/>
              <a:t> throughout this remote region rely primarily on the non-commercial acquisition of marine wildlife resources (i.e. invertebrates, fishes, seabirds/eggs, for their nutritional, cultural, and economic needs.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srgbClr val="002060"/>
                </a:solidFill>
              </a:rPr>
              <a:t>Regional commercial fisheries are limited and local.  People heavily engaged in the subsistence utilization of marine wildlife resources simultaneously are monitoring the marine environment.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51DC7-9F5D-4E0C-884E-3B7C104D45D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310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E893C-2542-46FF-A14B-ECC0025BD68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012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E893C-2542-46FF-A14B-ECC0025BD68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012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E893C-2542-46FF-A14B-ECC0025BD68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012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Massive</a:t>
            </a:r>
            <a:r>
              <a:rPr lang="en-US" baseline="0" dirty="0" smtClean="0"/>
              <a:t> environmental / industrial changes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51DC7-9F5D-4E0C-884E-3B7C104D45D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334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BFE05-756A-4972-81DA-E1977F44C9C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8530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BFE05-756A-4972-81DA-E1977F44C9C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853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C16A-2BE2-472D-853C-78A49C164AAD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44248-EDED-40D8-B00C-DA7B239F2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15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C16A-2BE2-472D-853C-78A49C164AAD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44248-EDED-40D8-B00C-DA7B239F2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19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C16A-2BE2-472D-853C-78A49C164AAD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44248-EDED-40D8-B00C-DA7B239F2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672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C16A-2BE2-472D-853C-78A49C164AAD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44248-EDED-40D8-B00C-DA7B239F2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751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C16A-2BE2-472D-853C-78A49C164AAD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44248-EDED-40D8-B00C-DA7B239F2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32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C16A-2BE2-472D-853C-78A49C164AAD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44248-EDED-40D8-B00C-DA7B239F2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70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C16A-2BE2-472D-853C-78A49C164AAD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44248-EDED-40D8-B00C-DA7B239F2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904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C16A-2BE2-472D-853C-78A49C164AAD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44248-EDED-40D8-B00C-DA7B239F2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60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C16A-2BE2-472D-853C-78A49C164AAD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44248-EDED-40D8-B00C-DA7B239F2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316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C16A-2BE2-472D-853C-78A49C164AAD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44248-EDED-40D8-B00C-DA7B239F2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924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C16A-2BE2-472D-853C-78A49C164AAD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44248-EDED-40D8-B00C-DA7B239F2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46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6C16A-2BE2-472D-853C-78A49C164AAD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44248-EDED-40D8-B00C-DA7B239F2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12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png"/><Relationship Id="rId7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microsoft.com/office/2007/relationships/hdphoto" Target="../media/hdphoto1.wdp"/><Relationship Id="rId9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8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8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1371600"/>
            <a:ext cx="861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Rapid Change: 2019 in Northwest Alaska's Oceans and Impacts to Ecosystems </a:t>
            </a:r>
          </a:p>
        </p:txBody>
      </p:sp>
      <p:sp>
        <p:nvSpPr>
          <p:cNvPr id="5" name="Rectangle 4"/>
          <p:cNvSpPr/>
          <p:nvPr/>
        </p:nvSpPr>
        <p:spPr>
          <a:xfrm>
            <a:off x="368808" y="4191000"/>
            <a:ext cx="8610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One Health Group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Gay </a:t>
            </a:r>
            <a:r>
              <a:rPr lang="en-US" sz="2400" b="1" dirty="0">
                <a:solidFill>
                  <a:srgbClr val="002060"/>
                </a:solidFill>
              </a:rPr>
              <a:t>Sheffield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</a:rPr>
              <a:t>UAF-CFOS Alaska Sea Grant (Nome)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December 2019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907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0" y="304800"/>
            <a:ext cx="46207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Bering Strait: 2010-2017…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27" y="1055623"/>
            <a:ext cx="2814573" cy="30469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002060"/>
                </a:solidFill>
              </a:rPr>
              <a:t>EVENTS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Diseases</a:t>
            </a:r>
          </a:p>
          <a:p>
            <a:r>
              <a:rPr lang="en-US" sz="2400" b="1" i="1" dirty="0" smtClean="0">
                <a:solidFill>
                  <a:srgbClr val="002060"/>
                </a:solidFill>
              </a:rPr>
              <a:t>   - Ice Seal UME </a:t>
            </a:r>
          </a:p>
          <a:p>
            <a:r>
              <a:rPr lang="en-US" sz="2400" b="1" i="1" dirty="0">
                <a:solidFill>
                  <a:srgbClr val="002060"/>
                </a:solidFill>
              </a:rPr>
              <a:t> </a:t>
            </a:r>
            <a:r>
              <a:rPr lang="en-US" sz="2400" b="1" i="1" dirty="0" smtClean="0">
                <a:solidFill>
                  <a:srgbClr val="002060"/>
                </a:solidFill>
              </a:rPr>
              <a:t>  - Avian Cholera</a:t>
            </a:r>
          </a:p>
          <a:p>
            <a:r>
              <a:rPr lang="en-US" sz="2400" b="1" i="1" dirty="0">
                <a:solidFill>
                  <a:srgbClr val="002060"/>
                </a:solidFill>
              </a:rPr>
              <a:t> </a:t>
            </a:r>
            <a:r>
              <a:rPr lang="en-US" sz="2400" b="1" i="1" dirty="0" smtClean="0">
                <a:solidFill>
                  <a:srgbClr val="002060"/>
                </a:solidFill>
              </a:rPr>
              <a:t>  - Saxitoxin..?</a:t>
            </a:r>
          </a:p>
          <a:p>
            <a:r>
              <a:rPr lang="en-US" sz="2400" b="1" i="1" dirty="0">
                <a:solidFill>
                  <a:srgbClr val="002060"/>
                </a:solidFill>
              </a:rPr>
              <a:t> </a:t>
            </a:r>
            <a:r>
              <a:rPr lang="en-US" sz="2400" b="1" i="1" dirty="0" smtClean="0">
                <a:solidFill>
                  <a:srgbClr val="002060"/>
                </a:solidFill>
              </a:rPr>
              <a:t>  - Starvation</a:t>
            </a:r>
          </a:p>
          <a:p>
            <a:r>
              <a:rPr lang="en-US" sz="2400" b="1" i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Invasive / Extension</a:t>
            </a:r>
            <a:endParaRPr lang="en-US" sz="2400" b="1" i="1" dirty="0" smtClean="0">
              <a:solidFill>
                <a:srgbClr val="002060"/>
              </a:solidFill>
            </a:endParaRPr>
          </a:p>
          <a:p>
            <a:r>
              <a:rPr lang="en-US" sz="2400" b="1" i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Oil-Fouling / Debris</a:t>
            </a:r>
            <a:endParaRPr lang="en-US" sz="2400" b="1" i="1" dirty="0">
              <a:solidFill>
                <a:srgbClr val="002060"/>
              </a:solidFill>
            </a:endParaRPr>
          </a:p>
        </p:txBody>
      </p:sp>
      <p:pic>
        <p:nvPicPr>
          <p:cNvPr id="19459" name="Picture 3" descr="C:\Users\ggsheffield\ARCHIVE\HANASAKI CRAB\2003 Diomede April 12\Fig2 Diomede Pb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26" y="5132074"/>
            <a:ext cx="2585974" cy="173706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ggsheffield\ARCHIVE\GAY\Desktop\SAV-001-17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43200" y="1066800"/>
            <a:ext cx="3083890" cy="3634981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6272" y="1055623"/>
            <a:ext cx="3727729" cy="225513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4285145" y="4377339"/>
            <a:ext cx="1752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</a:rPr>
              <a:t>Photo: T. </a:t>
            </a:r>
            <a:r>
              <a:rPr lang="en-US" sz="1200" dirty="0" err="1" smtClean="0">
                <a:solidFill>
                  <a:srgbClr val="002060"/>
                </a:solidFill>
              </a:rPr>
              <a:t>Akeya</a:t>
            </a:r>
            <a:endParaRPr lang="en-US" sz="1200" dirty="0">
              <a:solidFill>
                <a:srgbClr val="00206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772400" y="3007837"/>
            <a:ext cx="121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Photo: Public</a:t>
            </a:r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27297" y="6612568"/>
            <a:ext cx="1752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</a:rPr>
              <a:t>Photo: G. Sheffield</a:t>
            </a:r>
            <a:endParaRPr lang="en-US" sz="1200" dirty="0">
              <a:solidFill>
                <a:srgbClr val="002060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53630" y="4640903"/>
            <a:ext cx="3490370" cy="2206668"/>
          </a:xfrm>
          <a:prstGeom prst="rect">
            <a:avLst/>
          </a:prstGeom>
          <a:noFill/>
          <a:ln w="63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8238" y="4941282"/>
            <a:ext cx="1752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</a:rPr>
              <a:t>Photo: G. Sheffield</a:t>
            </a:r>
            <a:endParaRPr lang="en-US" sz="1200" dirty="0">
              <a:solidFill>
                <a:srgbClr val="00206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801360" y="6570572"/>
            <a:ext cx="24997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F/V </a:t>
            </a:r>
            <a:r>
              <a:rPr lang="en-US" sz="1200" dirty="0" err="1" smtClean="0">
                <a:solidFill>
                  <a:schemeClr val="bg1">
                    <a:lumMod val="95000"/>
                  </a:schemeClr>
                </a:solidFill>
              </a:rPr>
              <a:t>Kapitan</a:t>
            </a: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bg1">
                    <a:lumMod val="95000"/>
                  </a:schemeClr>
                </a:solidFill>
              </a:rPr>
              <a:t>Bulsinovski</a:t>
            </a: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 (2012)</a:t>
            </a:r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9" name="Picture 2" descr="C:\Users\ggsheffield\ARCHIVE\STRANDINGS\MM\2015 Nome\SLI_Oil\WILDLIFE\2012\2012-166 Gambell Oct 18 seal\Gambell Oct 17_2012 (4)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16272" y="3319963"/>
            <a:ext cx="3727729" cy="137550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280136" y="4345427"/>
            <a:ext cx="1752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Photo: L. </a:t>
            </a:r>
            <a:r>
              <a:rPr lang="en-US" sz="1200" dirty="0" err="1" smtClean="0">
                <a:solidFill>
                  <a:schemeClr val="bg1">
                    <a:lumMod val="75000"/>
                  </a:schemeClr>
                </a:solidFill>
              </a:rPr>
              <a:t>Tungiyan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ggsheffield\ARCHIVE\STRANDINGS\BIRD\2017\Aug 2017 Michael James Gambell\Gambell August 12 2017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00705" y="4701781"/>
            <a:ext cx="3289793" cy="216738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252922" y="4802782"/>
            <a:ext cx="13744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</a:rPr>
              <a:t>Photo: M. James</a:t>
            </a:r>
            <a:endParaRPr lang="en-US" sz="1200" dirty="0">
              <a:solidFill>
                <a:srgbClr val="002060"/>
              </a:solidFill>
            </a:endParaRPr>
          </a:p>
        </p:txBody>
      </p:sp>
      <p:pic>
        <p:nvPicPr>
          <p:cNvPr id="19458" name="Picture 2" descr="C:\Users\ggsheffield\ARCHIVE\ADIOMEDE\atka mackeral July 2009\P8051256.JP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-2" y="4102611"/>
            <a:ext cx="2743202" cy="103963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-7002" y="4865242"/>
            <a:ext cx="1752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</a:rPr>
              <a:t>Photo: G. Sheffield</a:t>
            </a:r>
            <a:endParaRPr 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1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ggsheffield\ARCHIVE\DOWNLOADS\Feb 20, 2018 Diomede\Carla Ahkvaluk to share\Dio feb 20, 2018 CA (2)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8"/>
          <a:stretch/>
        </p:blipFill>
        <p:spPr bwMode="auto">
          <a:xfrm>
            <a:off x="-9525" y="-11668"/>
            <a:ext cx="9153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763" y="36787"/>
            <a:ext cx="9144000" cy="6855372"/>
          </a:xfrm>
          <a:prstGeom prst="rect">
            <a:avLst/>
          </a:prstGeom>
          <a:ln w="28575">
            <a:solidFill>
              <a:schemeClr val="bg1">
                <a:lumMod val="75000"/>
              </a:schemeClr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71937" y="6477000"/>
            <a:ext cx="2044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Photo: C.  Ahkvaluk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3429" y="537845"/>
            <a:ext cx="530158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February 2018 happened…</a:t>
            </a:r>
          </a:p>
        </p:txBody>
      </p:sp>
    </p:spTree>
    <p:extLst>
      <p:ext uri="{BB962C8B-B14F-4D97-AF65-F5344CB8AC3E}">
        <p14:creationId xmlns:p14="http://schemas.microsoft.com/office/powerpoint/2010/main" val="220095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gsheffield\ARCHIVE\DOWNLOADS\Sea ice Feb-Mar 1953-2019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23950" cy="547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8382000" y="4648200"/>
            <a:ext cx="609600" cy="60960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73534" y="345077"/>
            <a:ext cx="5642762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002060"/>
                </a:solidFill>
              </a:rPr>
              <a:t>Loss of Sea Ice:: 1953-2019</a:t>
            </a:r>
          </a:p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February-April: Bering Sea Ice Extent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19564739">
            <a:off x="8717673" y="4860626"/>
            <a:ext cx="135879" cy="1164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10200" y="332246"/>
            <a:ext cx="2219736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002060"/>
                </a:solidFill>
              </a:rPr>
              <a:t>1953-2018</a:t>
            </a:r>
            <a:endParaRPr lang="en-US" sz="35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87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0819"/>
            <a:ext cx="8747508" cy="679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6800" y="99056"/>
            <a:ext cx="704353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Bering Sea: Bottom Water Temperatures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53000" y="3733800"/>
            <a:ext cx="3657600" cy="3124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487438" y="2961967"/>
            <a:ext cx="1018227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2010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3332128" y="914400"/>
            <a:ext cx="371480" cy="280630"/>
          </a:xfrm>
          <a:prstGeom prst="star5">
            <a:avLst/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684917" y="780814"/>
            <a:ext cx="829073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Nome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40872" y="1676399"/>
            <a:ext cx="1186543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ALASKA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43020" y="1676400"/>
            <a:ext cx="1186543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ALASKA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91023" y="2967869"/>
            <a:ext cx="1018227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2017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5" name="5-Point Star 14"/>
          <p:cNvSpPr/>
          <p:nvPr/>
        </p:nvSpPr>
        <p:spPr>
          <a:xfrm>
            <a:off x="6935713" y="920302"/>
            <a:ext cx="371480" cy="280630"/>
          </a:xfrm>
          <a:prstGeom prst="star5">
            <a:avLst/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288502" y="786716"/>
            <a:ext cx="829073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Nome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88575" y="6009968"/>
            <a:ext cx="1018227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2018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3333265" y="3962401"/>
            <a:ext cx="371480" cy="280630"/>
          </a:xfrm>
          <a:prstGeom prst="star5">
            <a:avLst/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686054" y="3773180"/>
            <a:ext cx="829073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Nome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42009" y="4724400"/>
            <a:ext cx="1186543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ALASKA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5512" y="6553200"/>
            <a:ext cx="14751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</a:rPr>
              <a:t>Data NOAA-RACE</a:t>
            </a:r>
            <a:endParaRPr lang="en-US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85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3" descr="C:\Users\ggsheffield\ARCHIVE\STRANDINGS\MM\2018 Nome\Level A with pics\STR-280-18\39914673_986435234861409_237566409352151040_n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45191" y="5700175"/>
            <a:ext cx="2619365" cy="1138155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61063" y="304800"/>
            <a:ext cx="45368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Bering Strait: 2018 Events</a:t>
            </a:r>
          </a:p>
        </p:txBody>
      </p:sp>
      <p:pic>
        <p:nvPicPr>
          <p:cNvPr id="13" name="Picture 5" descr="C:\Users\ggsheffield\ARCHIVE\DOWNLOADS\PAcific Cod 2018 Nome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27" y="3363947"/>
            <a:ext cx="2472286" cy="347438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0" descr="Image result for sea ice arctic cod fishing under ice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2065625" y="5688866"/>
            <a:ext cx="3168181" cy="1160772"/>
          </a:xfrm>
          <a:prstGeom prst="rect">
            <a:avLst/>
          </a:prstGeom>
          <a:noFill/>
          <a:ln w="127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ggsheffield\ARCHIVE\STRANDINGS\MM\Carcass surveys\2017 Carcass survey\Sep 9\STR-168-17\Walrus w tusks - 09SEP17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58"/>
          <a:stretch/>
        </p:blipFill>
        <p:spPr bwMode="auto">
          <a:xfrm>
            <a:off x="9906000" y="5692495"/>
            <a:ext cx="6781776" cy="285066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987756" y="1048270"/>
            <a:ext cx="1580074" cy="2331258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14" name="Picture 13" descr="C:\Users\ggsheffield\ARCHIVE\STRANDINGS\MM\2018 Nome\Level A with pics\STR-166-18\IMG_7729.JPG"/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43422" y="1415978"/>
            <a:ext cx="3276956" cy="1528549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9394" name="Picture 2" descr="C:\Users\ggsheffield\ARCHIVE\DOWNLOADS\Aghilluk Angqatenganwan photo FB July 18, 2018 king salmon 45.5 inch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61063" y="2944526"/>
            <a:ext cx="6783293" cy="274434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3056" y="1406102"/>
            <a:ext cx="3813056" cy="19389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NO THERMAL BARRIER</a:t>
            </a:r>
          </a:p>
          <a:p>
            <a:r>
              <a:rPr lang="en-US" sz="2400" b="1" i="1" dirty="0" smtClean="0">
                <a:solidFill>
                  <a:srgbClr val="002060"/>
                </a:solidFill>
              </a:rPr>
              <a:t>   - Massive ecological shifts</a:t>
            </a:r>
          </a:p>
          <a:p>
            <a:r>
              <a:rPr lang="en-US" sz="2400" b="1" i="1" dirty="0">
                <a:solidFill>
                  <a:srgbClr val="002060"/>
                </a:solidFill>
              </a:rPr>
              <a:t> </a:t>
            </a:r>
            <a:r>
              <a:rPr lang="en-US" sz="2400" b="1" i="1" dirty="0" smtClean="0">
                <a:solidFill>
                  <a:srgbClr val="002060"/>
                </a:solidFill>
              </a:rPr>
              <a:t>  - Mass strandings (seals)</a:t>
            </a:r>
          </a:p>
          <a:p>
            <a:r>
              <a:rPr lang="en-US" sz="2400" b="1" i="1" dirty="0">
                <a:solidFill>
                  <a:srgbClr val="002060"/>
                </a:solidFill>
              </a:rPr>
              <a:t> </a:t>
            </a:r>
            <a:r>
              <a:rPr lang="en-US" sz="2400" b="1" i="1" dirty="0" smtClean="0">
                <a:solidFill>
                  <a:srgbClr val="002060"/>
                </a:solidFill>
              </a:rPr>
              <a:t>  - Seabird die-off</a:t>
            </a:r>
          </a:p>
          <a:p>
            <a:r>
              <a:rPr lang="en-US" sz="2400" b="1" i="1" dirty="0">
                <a:solidFill>
                  <a:srgbClr val="002060"/>
                </a:solidFill>
              </a:rPr>
              <a:t> </a:t>
            </a:r>
            <a:r>
              <a:rPr lang="en-US" sz="2400" b="1" i="1" dirty="0" smtClean="0">
                <a:solidFill>
                  <a:srgbClr val="002060"/>
                </a:solidFill>
              </a:rPr>
              <a:t>  - HAB concerns (walrus)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33806" y="6592438"/>
            <a:ext cx="1752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Photo: E. Apassingok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31489" y="6595218"/>
            <a:ext cx="1752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Photo: B. Ahmasuk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40404" y="2675861"/>
            <a:ext cx="1752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</a:rPr>
              <a:t>Photo: S. Komonaseak Jr. </a:t>
            </a:r>
            <a:endParaRPr lang="en-US" sz="1200" dirty="0">
              <a:solidFill>
                <a:srgbClr val="00206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23830" y="3334669"/>
            <a:ext cx="21519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Photo: A.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</a:rPr>
              <a:t>Angqatenganwan</a:t>
            </a:r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10000" y="2691695"/>
            <a:ext cx="1752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Photo: Public (Nome) 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65625" y="6613245"/>
            <a:ext cx="1752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Photo: NOAA 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050" name="Picture 2" descr="C:\Users\ggsheffield\ARCHIVE\STRANDINGS\BIRD\2019\STR-166-19\STR-166-19.JP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81900" y="5700175"/>
            <a:ext cx="1562456" cy="114946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7540487" y="6613245"/>
            <a:ext cx="1752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Photo: M. </a:t>
            </a:r>
            <a:r>
              <a:rPr lang="en-US" sz="1200" dirty="0" err="1" smtClean="0">
                <a:solidFill>
                  <a:schemeClr val="bg1">
                    <a:lumMod val="85000"/>
                  </a:schemeClr>
                </a:solidFill>
              </a:rPr>
              <a:t>Rauzon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0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gsheffield\ARCHIVE\DOWNLOADS\April 4 2019 Thoman MODIS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940" y="21018"/>
            <a:ext cx="9143999" cy="55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-Point Star 3"/>
          <p:cNvSpPr/>
          <p:nvPr/>
        </p:nvSpPr>
        <p:spPr>
          <a:xfrm>
            <a:off x="6324600" y="3438936"/>
            <a:ext cx="544239" cy="455687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6548402" y="1989342"/>
            <a:ext cx="146570" cy="1464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7561710" y="3753366"/>
            <a:ext cx="146570" cy="1464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403286" y="2864377"/>
            <a:ext cx="146570" cy="1464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8455583" y="4440618"/>
            <a:ext cx="146570" cy="1464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387166" y="4131935"/>
            <a:ext cx="146570" cy="1464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938450" y="4899687"/>
            <a:ext cx="146570" cy="1464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791880" y="4821618"/>
            <a:ext cx="146570" cy="1464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472610" y="3578823"/>
            <a:ext cx="146570" cy="1464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848815" y="3753366"/>
            <a:ext cx="146570" cy="1464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267200" y="4054417"/>
            <a:ext cx="146570" cy="1464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810000" y="3822668"/>
            <a:ext cx="146570" cy="1464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715000" y="2344507"/>
            <a:ext cx="146570" cy="1464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375107" y="2778200"/>
            <a:ext cx="146570" cy="1464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23338" y="5943600"/>
            <a:ext cx="2825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April 4, 2019</a:t>
            </a:r>
            <a:endParaRPr lang="en-US" sz="3600" b="1" u="sng" dirty="0">
              <a:solidFill>
                <a:srgbClr val="00206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8155899" y="3577047"/>
            <a:ext cx="146570" cy="1464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5410200" y="2135762"/>
            <a:ext cx="146570" cy="1464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338062" y="2068532"/>
            <a:ext cx="146570" cy="146420"/>
          </a:xfrm>
          <a:prstGeom prst="ellipse">
            <a:avLst/>
          </a:prstGeom>
          <a:solidFill>
            <a:srgbClr val="FA52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1301230" y="929438"/>
            <a:ext cx="146570" cy="146420"/>
          </a:xfrm>
          <a:prstGeom prst="ellipse">
            <a:avLst/>
          </a:prstGeom>
          <a:solidFill>
            <a:srgbClr val="FA52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981200" y="1011618"/>
            <a:ext cx="146570" cy="146420"/>
          </a:xfrm>
          <a:prstGeom prst="ellipse">
            <a:avLst/>
          </a:prstGeom>
          <a:solidFill>
            <a:srgbClr val="FA52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2475577" y="2141742"/>
            <a:ext cx="146570" cy="146420"/>
          </a:xfrm>
          <a:prstGeom prst="ellipse">
            <a:avLst/>
          </a:prstGeom>
          <a:solidFill>
            <a:srgbClr val="FA52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2572528" y="2377238"/>
            <a:ext cx="146570" cy="146420"/>
          </a:xfrm>
          <a:prstGeom prst="ellipse">
            <a:avLst/>
          </a:prstGeom>
          <a:solidFill>
            <a:srgbClr val="FA52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3276600" y="2976760"/>
            <a:ext cx="146570" cy="146420"/>
          </a:xfrm>
          <a:prstGeom prst="ellipse">
            <a:avLst/>
          </a:prstGeom>
          <a:solidFill>
            <a:srgbClr val="FA52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3560732" y="2938328"/>
            <a:ext cx="146570" cy="146420"/>
          </a:xfrm>
          <a:prstGeom prst="ellipse">
            <a:avLst/>
          </a:prstGeom>
          <a:solidFill>
            <a:srgbClr val="FA52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3756365" y="2761228"/>
            <a:ext cx="146570" cy="146420"/>
          </a:xfrm>
          <a:prstGeom prst="ellipse">
            <a:avLst/>
          </a:prstGeom>
          <a:solidFill>
            <a:srgbClr val="FA52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3770542" y="3049970"/>
            <a:ext cx="146570" cy="146420"/>
          </a:xfrm>
          <a:prstGeom prst="ellipse">
            <a:avLst/>
          </a:prstGeom>
          <a:solidFill>
            <a:srgbClr val="FA52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4498042" y="2141742"/>
            <a:ext cx="146570" cy="146420"/>
          </a:xfrm>
          <a:prstGeom prst="ellipse">
            <a:avLst/>
          </a:prstGeom>
          <a:solidFill>
            <a:srgbClr val="FA52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4195677" y="2122979"/>
            <a:ext cx="146570" cy="146420"/>
          </a:xfrm>
          <a:prstGeom prst="ellipse">
            <a:avLst/>
          </a:prstGeom>
          <a:solidFill>
            <a:srgbClr val="FA52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4651115" y="997886"/>
            <a:ext cx="146570" cy="146420"/>
          </a:xfrm>
          <a:prstGeom prst="ellipse">
            <a:avLst/>
          </a:prstGeom>
          <a:solidFill>
            <a:srgbClr val="FA52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5048659" y="1631187"/>
            <a:ext cx="146570" cy="146420"/>
          </a:xfrm>
          <a:prstGeom prst="ellipse">
            <a:avLst/>
          </a:prstGeom>
          <a:solidFill>
            <a:srgbClr val="FA52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08887" y="2632232"/>
            <a:ext cx="12937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Alaska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712553" y="1491338"/>
            <a:ext cx="1785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Chukotka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-1767420" y="367027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39" name="Oval 38"/>
          <p:cNvSpPr/>
          <p:nvPr/>
        </p:nvSpPr>
        <p:spPr>
          <a:xfrm>
            <a:off x="8263787" y="2234771"/>
            <a:ext cx="146570" cy="14642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7903196" y="2306972"/>
            <a:ext cx="146570" cy="14642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8118927" y="1484767"/>
            <a:ext cx="146570" cy="14642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6796053" y="5031137"/>
            <a:ext cx="146570" cy="14642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584015" y="3263578"/>
            <a:ext cx="957313" cy="461665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Nome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32175" y="511707"/>
            <a:ext cx="483542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February 2019….Again?!</a:t>
            </a:r>
          </a:p>
        </p:txBody>
      </p:sp>
    </p:spTree>
    <p:extLst>
      <p:ext uri="{BB962C8B-B14F-4D97-AF65-F5344CB8AC3E}">
        <p14:creationId xmlns:p14="http://schemas.microsoft.com/office/powerpoint/2010/main" val="214513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gsheffield\ARCHIVE\DOWNLOADS\Sea ice Feb-Mar 1953-2019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23950" cy="547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8229600" y="4572000"/>
            <a:ext cx="884114" cy="68580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73534" y="345077"/>
            <a:ext cx="5642762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002060"/>
                </a:solidFill>
              </a:rPr>
              <a:t>Loss of Sea Ice: 1953-</a:t>
            </a:r>
            <a:r>
              <a:rPr lang="en-US" sz="3500" b="1" u="sng" dirty="0" smtClean="0">
                <a:solidFill>
                  <a:srgbClr val="002060"/>
                </a:solidFill>
              </a:rPr>
              <a:t>2019</a:t>
            </a:r>
          </a:p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February-April: Bering Sea Ice Extent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25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0819"/>
            <a:ext cx="8747508" cy="679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25512" y="6553200"/>
            <a:ext cx="14751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</a:rPr>
              <a:t>Data NOAA-RACE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99056"/>
            <a:ext cx="704353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Bering Sea: Bottom Water Temperatures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87438" y="2961967"/>
            <a:ext cx="1018227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2010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3332128" y="914400"/>
            <a:ext cx="371480" cy="280630"/>
          </a:xfrm>
          <a:prstGeom prst="star5">
            <a:avLst/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84917" y="780814"/>
            <a:ext cx="829073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Nome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40872" y="1676399"/>
            <a:ext cx="1186543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ALASKA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43020" y="1676400"/>
            <a:ext cx="1186543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ALASKA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91023" y="2967869"/>
            <a:ext cx="1018227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2017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2" name="5-Point Star 11"/>
          <p:cNvSpPr/>
          <p:nvPr/>
        </p:nvSpPr>
        <p:spPr>
          <a:xfrm>
            <a:off x="6935713" y="920302"/>
            <a:ext cx="371480" cy="280630"/>
          </a:xfrm>
          <a:prstGeom prst="star5">
            <a:avLst/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288502" y="786716"/>
            <a:ext cx="829073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Nome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88575" y="6009968"/>
            <a:ext cx="1018227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2018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5" name="5-Point Star 14"/>
          <p:cNvSpPr/>
          <p:nvPr/>
        </p:nvSpPr>
        <p:spPr>
          <a:xfrm>
            <a:off x="3333265" y="3962401"/>
            <a:ext cx="371480" cy="280630"/>
          </a:xfrm>
          <a:prstGeom prst="star5">
            <a:avLst/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686054" y="3773180"/>
            <a:ext cx="829073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Nome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42009" y="4724400"/>
            <a:ext cx="1186543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ALASKA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89585" y="6008959"/>
            <a:ext cx="1018227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2019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9" name="5-Point Star 18"/>
          <p:cNvSpPr/>
          <p:nvPr/>
        </p:nvSpPr>
        <p:spPr>
          <a:xfrm>
            <a:off x="6934275" y="3961392"/>
            <a:ext cx="371480" cy="280630"/>
          </a:xfrm>
          <a:prstGeom prst="star5">
            <a:avLst/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287064" y="3772171"/>
            <a:ext cx="829073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Nome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43019" y="4723391"/>
            <a:ext cx="1186543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ALASKA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09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8800" y="304800"/>
            <a:ext cx="5495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Bering Strait: 2018-2019 Events</a:t>
            </a:r>
          </a:p>
        </p:txBody>
      </p:sp>
      <p:pic>
        <p:nvPicPr>
          <p:cNvPr id="13" name="Picture 5" descr="C:\Users\ggsheffield\ARCHIVE\DOWNLOADS\PAcific Cod 2018 Nome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27" y="3363947"/>
            <a:ext cx="2417029" cy="348328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743200" y="4528203"/>
            <a:ext cx="6301486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375061" y="4089368"/>
            <a:ext cx="15620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Pollock</a:t>
            </a:r>
          </a:p>
          <a:p>
            <a:pPr algn="r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Pacific Cod</a:t>
            </a:r>
          </a:p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Smelts</a:t>
            </a:r>
          </a:p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Arctic Cod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86200" y="3720036"/>
            <a:ext cx="104227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2010</a:t>
            </a:r>
          </a:p>
          <a:p>
            <a:pPr algn="r"/>
            <a:r>
              <a:rPr lang="en-US" sz="2400" b="1" dirty="0" smtClean="0">
                <a:solidFill>
                  <a:srgbClr val="002060"/>
                </a:solidFill>
              </a:rPr>
              <a:t>21,141</a:t>
            </a:r>
          </a:p>
          <a:p>
            <a:pPr algn="r"/>
            <a:r>
              <a:rPr lang="en-US" sz="2400" b="1" dirty="0" smtClean="0">
                <a:solidFill>
                  <a:srgbClr val="002060"/>
                </a:solidFill>
              </a:rPr>
              <a:t>29,124</a:t>
            </a:r>
          </a:p>
          <a:p>
            <a:pPr algn="r"/>
            <a:r>
              <a:rPr lang="en-US" sz="2400" b="1" dirty="0" smtClean="0">
                <a:solidFill>
                  <a:srgbClr val="002060"/>
                </a:solidFill>
              </a:rPr>
              <a:t>16,377</a:t>
            </a:r>
          </a:p>
          <a:p>
            <a:pPr algn="r"/>
            <a:r>
              <a:rPr lang="en-US" sz="2400" b="1" dirty="0" smtClean="0">
                <a:solidFill>
                  <a:srgbClr val="002060"/>
                </a:solidFill>
              </a:rPr>
              <a:t>37,861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958414" y="3720036"/>
            <a:ext cx="143340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2017</a:t>
            </a:r>
          </a:p>
          <a:p>
            <a:pPr algn="r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1,319,062</a:t>
            </a:r>
          </a:p>
          <a:p>
            <a:pPr algn="r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287,535</a:t>
            </a:r>
          </a:p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5,260</a:t>
            </a:r>
          </a:p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3,906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325794" y="3720036"/>
            <a:ext cx="143340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2019</a:t>
            </a:r>
          </a:p>
          <a:p>
            <a:pPr algn="r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1,167,099</a:t>
            </a:r>
          </a:p>
          <a:p>
            <a:pPr algn="r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364,982</a:t>
            </a:r>
          </a:p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4,891</a:t>
            </a:r>
          </a:p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47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915980" y="3766203"/>
            <a:ext cx="112870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002060"/>
                </a:solidFill>
              </a:rPr>
              <a:t>Change</a:t>
            </a:r>
          </a:p>
          <a:p>
            <a:pPr algn="r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5,421</a:t>
            </a:r>
            <a:r>
              <a:rPr lang="en-US" sz="2400" b="1" dirty="0" smtClean="0">
                <a:solidFill>
                  <a:srgbClr val="002060"/>
                </a:solidFill>
              </a:rPr>
              <a:t>%</a:t>
            </a:r>
          </a:p>
          <a:p>
            <a:pPr algn="r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1,153</a:t>
            </a:r>
            <a:r>
              <a:rPr lang="en-US" sz="2400" b="1" dirty="0" smtClean="0">
                <a:solidFill>
                  <a:srgbClr val="002060"/>
                </a:solidFill>
              </a:rPr>
              <a:t>%</a:t>
            </a:r>
            <a:endParaRPr lang="en-US" sz="2400" b="1" dirty="0" smtClean="0">
              <a:solidFill>
                <a:srgbClr val="00B050"/>
              </a:solidFill>
            </a:endParaRPr>
          </a:p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-70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002060"/>
                </a:solidFill>
              </a:rPr>
              <a:t>%</a:t>
            </a:r>
            <a:endParaRPr lang="en-US" sz="2400" b="1" dirty="0" smtClean="0">
              <a:solidFill>
                <a:srgbClr val="00B050"/>
              </a:solidFill>
            </a:endParaRPr>
          </a:p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-100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002060"/>
                </a:solidFill>
              </a:rPr>
              <a:t>%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969606" y="3363947"/>
            <a:ext cx="193497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</a:rPr>
              <a:t>NOAA – RACE Div.</a:t>
            </a:r>
            <a:endParaRPr lang="en-US" sz="1400" dirty="0">
              <a:solidFill>
                <a:srgbClr val="002060"/>
              </a:solidFill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2743200" y="5214003"/>
            <a:ext cx="6301486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2743200" y="4874198"/>
            <a:ext cx="6301486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743200" y="4147203"/>
            <a:ext cx="6301486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3412" y="1390430"/>
            <a:ext cx="3676291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NO THERMAL BARRIER</a:t>
            </a:r>
          </a:p>
          <a:p>
            <a:r>
              <a:rPr lang="en-US" sz="2400" b="1" i="1" dirty="0" smtClean="0">
                <a:solidFill>
                  <a:srgbClr val="002060"/>
                </a:solidFill>
              </a:rPr>
              <a:t>   - </a:t>
            </a:r>
            <a:r>
              <a:rPr lang="en-US" sz="2400" b="1" i="1" u="sng" dirty="0" smtClean="0">
                <a:solidFill>
                  <a:srgbClr val="002060"/>
                </a:solidFill>
              </a:rPr>
              <a:t>Massive ecological shifts</a:t>
            </a:r>
          </a:p>
        </p:txBody>
      </p:sp>
      <p:pic>
        <p:nvPicPr>
          <p:cNvPr id="61" name="Picture 10" descr="Image result for sea ice arctic cod fishing under ice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445372" y="5771390"/>
            <a:ext cx="2936363" cy="1075838"/>
          </a:xfrm>
          <a:prstGeom prst="rect">
            <a:avLst/>
          </a:prstGeom>
          <a:noFill/>
          <a:ln w="127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Up Arrow 54"/>
          <p:cNvSpPr/>
          <p:nvPr/>
        </p:nvSpPr>
        <p:spPr>
          <a:xfrm>
            <a:off x="1447801" y="5214003"/>
            <a:ext cx="974056" cy="1420614"/>
          </a:xfrm>
          <a:prstGeom prst="upArrow">
            <a:avLst/>
          </a:prstGeom>
          <a:solidFill>
            <a:schemeClr val="accent3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63" name="Up Arrow 62"/>
          <p:cNvSpPr/>
          <p:nvPr/>
        </p:nvSpPr>
        <p:spPr>
          <a:xfrm rot="10800000">
            <a:off x="6992106" y="5996870"/>
            <a:ext cx="779261" cy="736847"/>
          </a:xfrm>
          <a:prstGeom prst="up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/>
          <p:cNvCxnSpPr/>
          <p:nvPr/>
        </p:nvCxnSpPr>
        <p:spPr>
          <a:xfrm flipV="1">
            <a:off x="3927425" y="4147203"/>
            <a:ext cx="0" cy="1423999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4968263" y="4147203"/>
            <a:ext cx="0" cy="1423999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6392704" y="4147203"/>
            <a:ext cx="0" cy="1423999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7864556" y="4147203"/>
            <a:ext cx="0" cy="1423999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4750187" y="3304538"/>
            <a:ext cx="2538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NBS: Biomass (</a:t>
            </a:r>
            <a:r>
              <a:rPr lang="en-US" sz="2400" b="1" dirty="0" err="1" smtClean="0">
                <a:solidFill>
                  <a:srgbClr val="002060"/>
                </a:solidFill>
              </a:rPr>
              <a:t>mt</a:t>
            </a:r>
            <a:r>
              <a:rPr lang="en-US" sz="2400" b="1" dirty="0" smtClean="0">
                <a:solidFill>
                  <a:srgbClr val="002060"/>
                </a:solidFill>
              </a:rPr>
              <a:t>)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-31489" y="6595218"/>
            <a:ext cx="1752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Photo: B. Ahmasuk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713278" y="6634617"/>
            <a:ext cx="1752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Photo: NOAA 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7864556" y="3535370"/>
            <a:ext cx="1279445" cy="24762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52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8800" y="304800"/>
            <a:ext cx="5495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Bering Strait: 2018-2019 Events</a:t>
            </a:r>
          </a:p>
        </p:txBody>
      </p:sp>
      <p:pic>
        <p:nvPicPr>
          <p:cNvPr id="13" name="Picture 5" descr="C:\Users\ggsheffield\ARCHIVE\DOWNLOADS\PAcific Cod 2018 Nome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27" y="3363947"/>
            <a:ext cx="2417029" cy="348328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743200" y="4528203"/>
            <a:ext cx="6301486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375061" y="4089368"/>
            <a:ext cx="15620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Pollock</a:t>
            </a:r>
          </a:p>
          <a:p>
            <a:pPr algn="r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Pacific Cod</a:t>
            </a:r>
          </a:p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Smelts</a:t>
            </a:r>
          </a:p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Arctic Cod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86200" y="3720036"/>
            <a:ext cx="104227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2010</a:t>
            </a:r>
          </a:p>
          <a:p>
            <a:pPr algn="r"/>
            <a:r>
              <a:rPr lang="en-US" sz="2400" b="1" dirty="0" smtClean="0">
                <a:solidFill>
                  <a:srgbClr val="002060"/>
                </a:solidFill>
              </a:rPr>
              <a:t>21,141</a:t>
            </a:r>
          </a:p>
          <a:p>
            <a:pPr algn="r"/>
            <a:r>
              <a:rPr lang="en-US" sz="2400" b="1" dirty="0" smtClean="0">
                <a:solidFill>
                  <a:srgbClr val="002060"/>
                </a:solidFill>
              </a:rPr>
              <a:t>29,124</a:t>
            </a:r>
          </a:p>
          <a:p>
            <a:pPr algn="r"/>
            <a:r>
              <a:rPr lang="en-US" sz="2400" b="1" dirty="0" smtClean="0">
                <a:solidFill>
                  <a:srgbClr val="002060"/>
                </a:solidFill>
              </a:rPr>
              <a:t>16,377</a:t>
            </a:r>
          </a:p>
          <a:p>
            <a:pPr algn="r"/>
            <a:r>
              <a:rPr lang="en-US" sz="2400" b="1" dirty="0" smtClean="0">
                <a:solidFill>
                  <a:srgbClr val="002060"/>
                </a:solidFill>
              </a:rPr>
              <a:t>37,861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958414" y="3720036"/>
            <a:ext cx="143340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2017</a:t>
            </a:r>
          </a:p>
          <a:p>
            <a:pPr algn="r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1,319,062</a:t>
            </a:r>
          </a:p>
          <a:p>
            <a:pPr algn="r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287,535</a:t>
            </a:r>
          </a:p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5,260</a:t>
            </a:r>
          </a:p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3,906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325794" y="3720036"/>
            <a:ext cx="143340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2019</a:t>
            </a:r>
          </a:p>
          <a:p>
            <a:pPr algn="r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1,167,099</a:t>
            </a:r>
          </a:p>
          <a:p>
            <a:pPr algn="r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364,982</a:t>
            </a:r>
          </a:p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4,891</a:t>
            </a:r>
          </a:p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47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915980" y="3766203"/>
            <a:ext cx="112870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002060"/>
                </a:solidFill>
              </a:rPr>
              <a:t>Change</a:t>
            </a:r>
          </a:p>
          <a:p>
            <a:pPr algn="r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5,421</a:t>
            </a:r>
            <a:r>
              <a:rPr lang="en-US" sz="2400" b="1" dirty="0" smtClean="0">
                <a:solidFill>
                  <a:srgbClr val="002060"/>
                </a:solidFill>
              </a:rPr>
              <a:t>%</a:t>
            </a:r>
          </a:p>
          <a:p>
            <a:pPr algn="r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1,153</a:t>
            </a:r>
            <a:r>
              <a:rPr lang="en-US" sz="2400" b="1" dirty="0" smtClean="0">
                <a:solidFill>
                  <a:srgbClr val="002060"/>
                </a:solidFill>
              </a:rPr>
              <a:t>%</a:t>
            </a:r>
            <a:endParaRPr lang="en-US" sz="2400" b="1" dirty="0" smtClean="0">
              <a:solidFill>
                <a:srgbClr val="00B050"/>
              </a:solidFill>
            </a:endParaRPr>
          </a:p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-70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002060"/>
                </a:solidFill>
              </a:rPr>
              <a:t>%</a:t>
            </a:r>
            <a:endParaRPr lang="en-US" sz="2400" b="1" dirty="0" smtClean="0">
              <a:solidFill>
                <a:srgbClr val="00B050"/>
              </a:solidFill>
            </a:endParaRPr>
          </a:p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-100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002060"/>
                </a:solidFill>
              </a:rPr>
              <a:t>%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969606" y="3363947"/>
            <a:ext cx="193497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</a:rPr>
              <a:t>NOAA – RACE Div.</a:t>
            </a:r>
            <a:endParaRPr lang="en-US" sz="1400" dirty="0">
              <a:solidFill>
                <a:srgbClr val="002060"/>
              </a:solidFill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2743200" y="5214003"/>
            <a:ext cx="6301486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2743200" y="4874198"/>
            <a:ext cx="6301486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743200" y="4147203"/>
            <a:ext cx="6301486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3412" y="1390430"/>
            <a:ext cx="3676291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NO THERMAL BARRIER</a:t>
            </a:r>
          </a:p>
          <a:p>
            <a:r>
              <a:rPr lang="en-US" sz="2400" b="1" i="1" dirty="0" smtClean="0">
                <a:solidFill>
                  <a:srgbClr val="002060"/>
                </a:solidFill>
              </a:rPr>
              <a:t>   - </a:t>
            </a:r>
            <a:r>
              <a:rPr lang="en-US" sz="2400" b="1" i="1" u="sng" dirty="0" smtClean="0">
                <a:solidFill>
                  <a:srgbClr val="002060"/>
                </a:solidFill>
              </a:rPr>
              <a:t>Massive ecological shifts</a:t>
            </a:r>
          </a:p>
          <a:p>
            <a:r>
              <a:rPr lang="en-US" sz="2400" b="1" i="1" dirty="0">
                <a:solidFill>
                  <a:srgbClr val="002060"/>
                </a:solidFill>
              </a:rPr>
              <a:t> </a:t>
            </a:r>
            <a:r>
              <a:rPr lang="en-US" sz="2400" b="1" i="1" dirty="0" smtClean="0">
                <a:solidFill>
                  <a:srgbClr val="002060"/>
                </a:solidFill>
              </a:rPr>
              <a:t>  - Mass strandings (UME)</a:t>
            </a:r>
          </a:p>
        </p:txBody>
      </p:sp>
      <p:sp>
        <p:nvSpPr>
          <p:cNvPr id="55" name="Up Arrow 54"/>
          <p:cNvSpPr/>
          <p:nvPr/>
        </p:nvSpPr>
        <p:spPr>
          <a:xfrm>
            <a:off x="1447801" y="5214003"/>
            <a:ext cx="974056" cy="1420614"/>
          </a:xfrm>
          <a:prstGeom prst="upArrow">
            <a:avLst/>
          </a:prstGeom>
          <a:solidFill>
            <a:schemeClr val="accent3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 flipV="1">
            <a:off x="3927425" y="4147203"/>
            <a:ext cx="0" cy="1423999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4968263" y="4147203"/>
            <a:ext cx="0" cy="1423999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6392704" y="4147203"/>
            <a:ext cx="0" cy="1423999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7864556" y="4147203"/>
            <a:ext cx="0" cy="1423999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4750187" y="3304538"/>
            <a:ext cx="2538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NBS: Biomass (</a:t>
            </a:r>
            <a:r>
              <a:rPr lang="en-US" sz="2400" b="1" dirty="0" err="1" smtClean="0">
                <a:solidFill>
                  <a:srgbClr val="002060"/>
                </a:solidFill>
              </a:rPr>
              <a:t>mt</a:t>
            </a:r>
            <a:r>
              <a:rPr lang="en-US" sz="2400" b="1" dirty="0" smtClean="0">
                <a:solidFill>
                  <a:srgbClr val="002060"/>
                </a:solidFill>
              </a:rPr>
              <a:t>)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-31489" y="6595218"/>
            <a:ext cx="1752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Photo: B. Ahmasuk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597532" y="3124200"/>
            <a:ext cx="1752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Photo: M. Ahkinga Sr.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698221" y="1274613"/>
            <a:ext cx="1752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Photo: G. Sheffield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7864556" y="3535370"/>
            <a:ext cx="1279445" cy="24762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10" descr="Image result for sea ice arctic cod fishing under ice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445372" y="5771390"/>
            <a:ext cx="2936363" cy="1075838"/>
          </a:xfrm>
          <a:prstGeom prst="rect">
            <a:avLst/>
          </a:prstGeom>
          <a:noFill/>
          <a:ln w="127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Up Arrow 33"/>
          <p:cNvSpPr/>
          <p:nvPr/>
        </p:nvSpPr>
        <p:spPr>
          <a:xfrm rot="10800000">
            <a:off x="6992106" y="5996870"/>
            <a:ext cx="779261" cy="736847"/>
          </a:xfrm>
          <a:prstGeom prst="up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Users\ggsheffield\ARCHIVE\STRANDINGS\MM\2019 Nome\Level A with pics\STR-051-19\image-38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79384" y="1274612"/>
            <a:ext cx="2964616" cy="1228856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6129300" y="2210522"/>
            <a:ext cx="10778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Photo: USCG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077" name="Picture 5" descr="C:\Users\ggsheffield\ARCHIVE\STRANDINGS\MM\2019 Nome\SHISHMAREF SURVEYS JUNE 2019\25-June Sarichef I. ATV survey\STR-141-19\RIMG1014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72879" y="1274613"/>
            <a:ext cx="2506505" cy="206767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75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599089"/>
            <a:ext cx="9144000" cy="545487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30" name="TextBox 29"/>
          <p:cNvSpPr txBox="1"/>
          <p:nvPr/>
        </p:nvSpPr>
        <p:spPr>
          <a:xfrm>
            <a:off x="3915848" y="1881545"/>
            <a:ext cx="1158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Alaska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13864" y="1795572"/>
            <a:ext cx="1293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Canada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583520"/>
            <a:ext cx="15871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Chukotka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 rot="2059735">
            <a:off x="917764" y="1406933"/>
            <a:ext cx="2502115" cy="1427656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2317634" y="609600"/>
            <a:ext cx="730366" cy="15089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" y="2120761"/>
            <a:ext cx="2328976" cy="8510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2679432" y="1910762"/>
            <a:ext cx="146570" cy="1464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563758" y="2216365"/>
            <a:ext cx="146570" cy="1464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617484" y="2143155"/>
            <a:ext cx="146570" cy="1464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752600" y="2343079"/>
            <a:ext cx="146570" cy="1464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1911506" y="2416289"/>
            <a:ext cx="146570" cy="1464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079354" y="2692257"/>
            <a:ext cx="146570" cy="1464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3004692" y="2467797"/>
            <a:ext cx="146570" cy="1464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2886599" y="2467797"/>
            <a:ext cx="146570" cy="1464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151262" y="2467797"/>
            <a:ext cx="146570" cy="1464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2886599" y="2837396"/>
            <a:ext cx="146570" cy="1464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3004692" y="2833399"/>
            <a:ext cx="146570" cy="1464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2362200" y="1910762"/>
            <a:ext cx="146570" cy="1464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16" name="5-Point Star 15"/>
          <p:cNvSpPr/>
          <p:nvPr/>
        </p:nvSpPr>
        <p:spPr>
          <a:xfrm>
            <a:off x="2613519" y="2318792"/>
            <a:ext cx="408397" cy="306846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2998730" y="2418509"/>
            <a:ext cx="146570" cy="1464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2457628" y="1989180"/>
            <a:ext cx="146570" cy="1464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3145300" y="2611784"/>
            <a:ext cx="146570" cy="1464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16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8800" y="304800"/>
            <a:ext cx="5495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Bering Strait: 2018-2019 Events</a:t>
            </a:r>
          </a:p>
        </p:txBody>
      </p:sp>
      <p:pic>
        <p:nvPicPr>
          <p:cNvPr id="13" name="Picture 5" descr="C:\Users\ggsheffield\ARCHIVE\DOWNLOADS\PAcific Cod 2018 Nome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27" y="3363947"/>
            <a:ext cx="2417029" cy="348328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743200" y="4528203"/>
            <a:ext cx="6301486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375061" y="4089368"/>
            <a:ext cx="15620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Pollock</a:t>
            </a:r>
          </a:p>
          <a:p>
            <a:pPr algn="r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Pacific Cod</a:t>
            </a:r>
          </a:p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Smelts</a:t>
            </a:r>
          </a:p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Arctic Cod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86200" y="3720036"/>
            <a:ext cx="104227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2010</a:t>
            </a:r>
          </a:p>
          <a:p>
            <a:pPr algn="r"/>
            <a:r>
              <a:rPr lang="en-US" sz="2400" b="1" dirty="0" smtClean="0">
                <a:solidFill>
                  <a:srgbClr val="002060"/>
                </a:solidFill>
              </a:rPr>
              <a:t>21,141</a:t>
            </a:r>
          </a:p>
          <a:p>
            <a:pPr algn="r"/>
            <a:r>
              <a:rPr lang="en-US" sz="2400" b="1" dirty="0" smtClean="0">
                <a:solidFill>
                  <a:srgbClr val="002060"/>
                </a:solidFill>
              </a:rPr>
              <a:t>29,124</a:t>
            </a:r>
          </a:p>
          <a:p>
            <a:pPr algn="r"/>
            <a:r>
              <a:rPr lang="en-US" sz="2400" b="1" dirty="0" smtClean="0">
                <a:solidFill>
                  <a:srgbClr val="002060"/>
                </a:solidFill>
              </a:rPr>
              <a:t>16,377</a:t>
            </a:r>
          </a:p>
          <a:p>
            <a:pPr algn="r"/>
            <a:r>
              <a:rPr lang="en-US" sz="2400" b="1" dirty="0" smtClean="0">
                <a:solidFill>
                  <a:srgbClr val="002060"/>
                </a:solidFill>
              </a:rPr>
              <a:t>37,861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958414" y="3720036"/>
            <a:ext cx="143340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2017</a:t>
            </a:r>
          </a:p>
          <a:p>
            <a:pPr algn="r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1,319,062</a:t>
            </a:r>
          </a:p>
          <a:p>
            <a:pPr algn="r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287,535</a:t>
            </a:r>
          </a:p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5,260</a:t>
            </a:r>
          </a:p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3,906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325794" y="3720036"/>
            <a:ext cx="143340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2019</a:t>
            </a:r>
          </a:p>
          <a:p>
            <a:pPr algn="r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1,167,099</a:t>
            </a:r>
          </a:p>
          <a:p>
            <a:pPr algn="r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364,982</a:t>
            </a:r>
          </a:p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4,891</a:t>
            </a:r>
          </a:p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47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915980" y="3766203"/>
            <a:ext cx="112870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002060"/>
                </a:solidFill>
              </a:rPr>
              <a:t>Change</a:t>
            </a:r>
          </a:p>
          <a:p>
            <a:pPr algn="r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5,421</a:t>
            </a:r>
            <a:r>
              <a:rPr lang="en-US" sz="2400" b="1" dirty="0" smtClean="0">
                <a:solidFill>
                  <a:srgbClr val="002060"/>
                </a:solidFill>
              </a:rPr>
              <a:t>%</a:t>
            </a:r>
          </a:p>
          <a:p>
            <a:pPr algn="r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1,153</a:t>
            </a:r>
            <a:r>
              <a:rPr lang="en-US" sz="2400" b="1" dirty="0" smtClean="0">
                <a:solidFill>
                  <a:srgbClr val="002060"/>
                </a:solidFill>
              </a:rPr>
              <a:t>%</a:t>
            </a:r>
            <a:endParaRPr lang="en-US" sz="2400" b="1" dirty="0" smtClean="0">
              <a:solidFill>
                <a:srgbClr val="00B050"/>
              </a:solidFill>
            </a:endParaRPr>
          </a:p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-70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002060"/>
                </a:solidFill>
              </a:rPr>
              <a:t>%</a:t>
            </a:r>
            <a:endParaRPr lang="en-US" sz="2400" b="1" dirty="0" smtClean="0">
              <a:solidFill>
                <a:srgbClr val="00B050"/>
              </a:solidFill>
            </a:endParaRPr>
          </a:p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-100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002060"/>
                </a:solidFill>
              </a:rPr>
              <a:t>%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969606" y="3363947"/>
            <a:ext cx="193497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</a:rPr>
              <a:t>NOAA – RACE Div.</a:t>
            </a:r>
            <a:endParaRPr lang="en-US" sz="1400" dirty="0">
              <a:solidFill>
                <a:srgbClr val="002060"/>
              </a:solidFill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2743200" y="5214003"/>
            <a:ext cx="6301486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2743200" y="4874198"/>
            <a:ext cx="6301486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743200" y="4147203"/>
            <a:ext cx="6301486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3412" y="1390430"/>
            <a:ext cx="3676291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NO THERMAL BARRIER</a:t>
            </a:r>
          </a:p>
          <a:p>
            <a:r>
              <a:rPr lang="en-US" sz="2400" b="1" i="1" dirty="0" smtClean="0">
                <a:solidFill>
                  <a:srgbClr val="002060"/>
                </a:solidFill>
              </a:rPr>
              <a:t>   - </a:t>
            </a:r>
            <a:r>
              <a:rPr lang="en-US" sz="2400" b="1" i="1" u="sng" dirty="0" smtClean="0">
                <a:solidFill>
                  <a:srgbClr val="002060"/>
                </a:solidFill>
              </a:rPr>
              <a:t>Massive ecological shifts</a:t>
            </a:r>
          </a:p>
          <a:p>
            <a:r>
              <a:rPr lang="en-US" sz="2400" b="1" i="1" dirty="0">
                <a:solidFill>
                  <a:srgbClr val="002060"/>
                </a:solidFill>
              </a:rPr>
              <a:t> </a:t>
            </a:r>
            <a:r>
              <a:rPr lang="en-US" sz="2400" b="1" i="1" dirty="0" smtClean="0">
                <a:solidFill>
                  <a:srgbClr val="002060"/>
                </a:solidFill>
              </a:rPr>
              <a:t>  - Mass strandings (UME)</a:t>
            </a:r>
          </a:p>
          <a:p>
            <a:r>
              <a:rPr lang="en-US" sz="2400" b="1" i="1" dirty="0">
                <a:solidFill>
                  <a:srgbClr val="002060"/>
                </a:solidFill>
              </a:rPr>
              <a:t> </a:t>
            </a:r>
            <a:r>
              <a:rPr lang="en-US" sz="2400" b="1" i="1" dirty="0" smtClean="0">
                <a:solidFill>
                  <a:srgbClr val="002060"/>
                </a:solidFill>
              </a:rPr>
              <a:t>  - Seabird die-off</a:t>
            </a:r>
          </a:p>
        </p:txBody>
      </p:sp>
      <p:sp>
        <p:nvSpPr>
          <p:cNvPr id="55" name="Up Arrow 54"/>
          <p:cNvSpPr/>
          <p:nvPr/>
        </p:nvSpPr>
        <p:spPr>
          <a:xfrm>
            <a:off x="1447801" y="5214003"/>
            <a:ext cx="974056" cy="1420614"/>
          </a:xfrm>
          <a:prstGeom prst="upArrow">
            <a:avLst/>
          </a:prstGeom>
          <a:solidFill>
            <a:schemeClr val="accent3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 flipV="1">
            <a:off x="3927425" y="4147203"/>
            <a:ext cx="0" cy="1423999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4968263" y="4147203"/>
            <a:ext cx="0" cy="1423999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6392704" y="4147203"/>
            <a:ext cx="0" cy="1423999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7864556" y="4147203"/>
            <a:ext cx="0" cy="1423999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4750187" y="3304538"/>
            <a:ext cx="2538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NBS: Biomass (</a:t>
            </a:r>
            <a:r>
              <a:rPr lang="en-US" sz="2400" b="1" dirty="0" err="1" smtClean="0">
                <a:solidFill>
                  <a:srgbClr val="002060"/>
                </a:solidFill>
              </a:rPr>
              <a:t>mt</a:t>
            </a:r>
            <a:r>
              <a:rPr lang="en-US" sz="2400" b="1" dirty="0" smtClean="0">
                <a:solidFill>
                  <a:srgbClr val="002060"/>
                </a:solidFill>
              </a:rPr>
              <a:t>)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-31489" y="6595218"/>
            <a:ext cx="1752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Photo: B. Ahmasuk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7864556" y="3535370"/>
            <a:ext cx="1279445" cy="24762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10" descr="Image result for sea ice arctic cod fishing under ice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445372" y="5771390"/>
            <a:ext cx="2936363" cy="1075838"/>
          </a:xfrm>
          <a:prstGeom prst="rect">
            <a:avLst/>
          </a:prstGeom>
          <a:noFill/>
          <a:ln w="127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Up Arrow 33"/>
          <p:cNvSpPr/>
          <p:nvPr/>
        </p:nvSpPr>
        <p:spPr>
          <a:xfrm rot="10800000">
            <a:off x="6992106" y="5996870"/>
            <a:ext cx="779261" cy="736847"/>
          </a:xfrm>
          <a:prstGeom prst="up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5" descr="C:\Users\ggsheffield\ARCHIVE\STRANDINGS\MM\2019 Nome\SHISHMAREF SURVEYS JUNE 2019\25-June Sarichef I. ATV survey\STR-141-19\RIMG1014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72879" y="1274613"/>
            <a:ext cx="2506505" cy="206767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ggsheffield\ARCHIVE\STRANDINGS\MM\2019 Nome\Level A with pics\STR-051-19\image-38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79384" y="1274612"/>
            <a:ext cx="2964616" cy="1228856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 descr="C:\Users\ggsheffield\ARCHIVE\STRANDINGS\BIRD\2019\STR-170-19\STR-170-19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20342" y="1758612"/>
            <a:ext cx="1423658" cy="1691116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7642399" y="3198617"/>
            <a:ext cx="17526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  <a:t>Photo: V. Ongtowasruk</a:t>
            </a:r>
            <a:endParaRPr lang="en-US" sz="11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91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8800" y="304800"/>
            <a:ext cx="5495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Bering Strait: 2018-2019 Events</a:t>
            </a:r>
          </a:p>
        </p:txBody>
      </p:sp>
      <p:pic>
        <p:nvPicPr>
          <p:cNvPr id="13" name="Picture 5" descr="C:\Users\ggsheffield\ARCHIVE\DOWNLOADS\PAcific Cod 2018 Nome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27" y="3363947"/>
            <a:ext cx="2417029" cy="348328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743200" y="4528203"/>
            <a:ext cx="6301486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375061" y="4089368"/>
            <a:ext cx="15620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Pollock</a:t>
            </a:r>
          </a:p>
          <a:p>
            <a:pPr algn="r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Pacific Cod</a:t>
            </a:r>
          </a:p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Smelts</a:t>
            </a:r>
          </a:p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Arctic Cod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86200" y="3720036"/>
            <a:ext cx="104227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2010</a:t>
            </a:r>
          </a:p>
          <a:p>
            <a:pPr algn="r"/>
            <a:r>
              <a:rPr lang="en-US" sz="2400" b="1" dirty="0" smtClean="0">
                <a:solidFill>
                  <a:srgbClr val="002060"/>
                </a:solidFill>
              </a:rPr>
              <a:t>21,141</a:t>
            </a:r>
          </a:p>
          <a:p>
            <a:pPr algn="r"/>
            <a:r>
              <a:rPr lang="en-US" sz="2400" b="1" dirty="0" smtClean="0">
                <a:solidFill>
                  <a:srgbClr val="002060"/>
                </a:solidFill>
              </a:rPr>
              <a:t>29,124</a:t>
            </a:r>
          </a:p>
          <a:p>
            <a:pPr algn="r"/>
            <a:r>
              <a:rPr lang="en-US" sz="2400" b="1" dirty="0" smtClean="0">
                <a:solidFill>
                  <a:srgbClr val="002060"/>
                </a:solidFill>
              </a:rPr>
              <a:t>16,377</a:t>
            </a:r>
          </a:p>
          <a:p>
            <a:pPr algn="r"/>
            <a:r>
              <a:rPr lang="en-US" sz="2400" b="1" dirty="0" smtClean="0">
                <a:solidFill>
                  <a:srgbClr val="002060"/>
                </a:solidFill>
              </a:rPr>
              <a:t>37,861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958414" y="3720036"/>
            <a:ext cx="143340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2017</a:t>
            </a:r>
          </a:p>
          <a:p>
            <a:pPr algn="r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1,319,062</a:t>
            </a:r>
          </a:p>
          <a:p>
            <a:pPr algn="r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287,535</a:t>
            </a:r>
          </a:p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5,260</a:t>
            </a:r>
          </a:p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3,906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325794" y="3720036"/>
            <a:ext cx="143340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2019</a:t>
            </a:r>
          </a:p>
          <a:p>
            <a:pPr algn="r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1,167,099</a:t>
            </a:r>
          </a:p>
          <a:p>
            <a:pPr algn="r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364,982</a:t>
            </a:r>
          </a:p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4,891</a:t>
            </a:r>
          </a:p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47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915980" y="3766203"/>
            <a:ext cx="112870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002060"/>
                </a:solidFill>
              </a:rPr>
              <a:t>Change</a:t>
            </a:r>
          </a:p>
          <a:p>
            <a:pPr algn="r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5,421</a:t>
            </a:r>
            <a:r>
              <a:rPr lang="en-US" sz="2400" b="1" dirty="0" smtClean="0">
                <a:solidFill>
                  <a:srgbClr val="002060"/>
                </a:solidFill>
              </a:rPr>
              <a:t>%</a:t>
            </a:r>
          </a:p>
          <a:p>
            <a:pPr algn="r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1,153</a:t>
            </a:r>
            <a:r>
              <a:rPr lang="en-US" sz="2400" b="1" dirty="0" smtClean="0">
                <a:solidFill>
                  <a:srgbClr val="002060"/>
                </a:solidFill>
              </a:rPr>
              <a:t>%</a:t>
            </a:r>
            <a:endParaRPr lang="en-US" sz="2400" b="1" dirty="0" smtClean="0">
              <a:solidFill>
                <a:srgbClr val="00B050"/>
              </a:solidFill>
            </a:endParaRPr>
          </a:p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-70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002060"/>
                </a:solidFill>
              </a:rPr>
              <a:t>%</a:t>
            </a:r>
            <a:endParaRPr lang="en-US" sz="2400" b="1" dirty="0" smtClean="0">
              <a:solidFill>
                <a:srgbClr val="00B050"/>
              </a:solidFill>
            </a:endParaRPr>
          </a:p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-100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002060"/>
                </a:solidFill>
              </a:rPr>
              <a:t>%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969606" y="3363947"/>
            <a:ext cx="193497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</a:rPr>
              <a:t>NOAA – RACE Div.</a:t>
            </a:r>
            <a:endParaRPr lang="en-US" sz="1400" dirty="0">
              <a:solidFill>
                <a:srgbClr val="002060"/>
              </a:solidFill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2743200" y="5214003"/>
            <a:ext cx="6301486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2743200" y="4874198"/>
            <a:ext cx="6301486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743200" y="4147203"/>
            <a:ext cx="6301486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3412" y="1390430"/>
            <a:ext cx="3676291" cy="19389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NO THERMAL BARRIER</a:t>
            </a:r>
          </a:p>
          <a:p>
            <a:r>
              <a:rPr lang="en-US" sz="2400" b="1" i="1" dirty="0" smtClean="0">
                <a:solidFill>
                  <a:srgbClr val="002060"/>
                </a:solidFill>
              </a:rPr>
              <a:t>   - </a:t>
            </a:r>
            <a:r>
              <a:rPr lang="en-US" sz="2400" b="1" i="1" u="sng" dirty="0" smtClean="0">
                <a:solidFill>
                  <a:srgbClr val="002060"/>
                </a:solidFill>
              </a:rPr>
              <a:t>Massive ecological shifts</a:t>
            </a:r>
          </a:p>
          <a:p>
            <a:r>
              <a:rPr lang="en-US" sz="2400" b="1" i="1" dirty="0">
                <a:solidFill>
                  <a:srgbClr val="002060"/>
                </a:solidFill>
              </a:rPr>
              <a:t> </a:t>
            </a:r>
            <a:r>
              <a:rPr lang="en-US" sz="2400" b="1" i="1" dirty="0" smtClean="0">
                <a:solidFill>
                  <a:srgbClr val="002060"/>
                </a:solidFill>
              </a:rPr>
              <a:t>  - Mass strandings (UME)</a:t>
            </a:r>
          </a:p>
          <a:p>
            <a:r>
              <a:rPr lang="en-US" sz="2400" b="1" i="1" dirty="0">
                <a:solidFill>
                  <a:srgbClr val="002060"/>
                </a:solidFill>
              </a:rPr>
              <a:t> </a:t>
            </a:r>
            <a:r>
              <a:rPr lang="en-US" sz="2400" b="1" i="1" dirty="0" smtClean="0">
                <a:solidFill>
                  <a:srgbClr val="002060"/>
                </a:solidFill>
              </a:rPr>
              <a:t>  - Seabird die-off</a:t>
            </a:r>
          </a:p>
          <a:p>
            <a:r>
              <a:rPr lang="en-US" sz="2400" b="1" i="1" dirty="0">
                <a:solidFill>
                  <a:srgbClr val="002060"/>
                </a:solidFill>
              </a:rPr>
              <a:t> </a:t>
            </a:r>
            <a:r>
              <a:rPr lang="en-US" sz="2400" b="1" i="1" dirty="0" smtClean="0">
                <a:solidFill>
                  <a:srgbClr val="002060"/>
                </a:solidFill>
              </a:rPr>
              <a:t> </a:t>
            </a:r>
            <a:r>
              <a:rPr lang="en-US" sz="2400" b="1" i="1" dirty="0">
                <a:solidFill>
                  <a:srgbClr val="002060"/>
                </a:solidFill>
              </a:rPr>
              <a:t>- HAB Events, “Hot” </a:t>
            </a:r>
            <a:r>
              <a:rPr lang="en-US" sz="2400" b="1" i="1" dirty="0" smtClean="0">
                <a:solidFill>
                  <a:srgbClr val="002060"/>
                </a:solidFill>
              </a:rPr>
              <a:t>clams</a:t>
            </a:r>
            <a:endParaRPr lang="en-US" sz="2400" b="1" i="1" dirty="0">
              <a:solidFill>
                <a:srgbClr val="002060"/>
              </a:solidFill>
            </a:endParaRPr>
          </a:p>
        </p:txBody>
      </p:sp>
      <p:sp>
        <p:nvSpPr>
          <p:cNvPr id="55" name="Up Arrow 54"/>
          <p:cNvSpPr/>
          <p:nvPr/>
        </p:nvSpPr>
        <p:spPr>
          <a:xfrm>
            <a:off x="1447801" y="5214003"/>
            <a:ext cx="974056" cy="1420614"/>
          </a:xfrm>
          <a:prstGeom prst="upArrow">
            <a:avLst/>
          </a:prstGeom>
          <a:solidFill>
            <a:schemeClr val="accent3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 flipV="1">
            <a:off x="3927425" y="4147203"/>
            <a:ext cx="0" cy="1423999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4968263" y="4147203"/>
            <a:ext cx="0" cy="1423999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6392704" y="4147203"/>
            <a:ext cx="0" cy="1423999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7864556" y="4147203"/>
            <a:ext cx="0" cy="1423999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4750187" y="3304538"/>
            <a:ext cx="2538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NBS: Biomass (</a:t>
            </a:r>
            <a:r>
              <a:rPr lang="en-US" sz="2400" b="1" dirty="0" err="1" smtClean="0">
                <a:solidFill>
                  <a:srgbClr val="002060"/>
                </a:solidFill>
              </a:rPr>
              <a:t>mt</a:t>
            </a:r>
            <a:r>
              <a:rPr lang="en-US" sz="2400" b="1" dirty="0" smtClean="0">
                <a:solidFill>
                  <a:srgbClr val="002060"/>
                </a:solidFill>
              </a:rPr>
              <a:t>)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-31489" y="6595218"/>
            <a:ext cx="1752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Photo: B. Ahmasuk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7864556" y="3535370"/>
            <a:ext cx="1279445" cy="24762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10" descr="Image result for sea ice arctic cod fishing under ice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445372" y="5771390"/>
            <a:ext cx="2936363" cy="1075838"/>
          </a:xfrm>
          <a:prstGeom prst="rect">
            <a:avLst/>
          </a:prstGeom>
          <a:noFill/>
          <a:ln w="127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Up Arrow 33"/>
          <p:cNvSpPr/>
          <p:nvPr/>
        </p:nvSpPr>
        <p:spPr>
          <a:xfrm rot="10800000">
            <a:off x="6992106" y="5996870"/>
            <a:ext cx="779261" cy="736847"/>
          </a:xfrm>
          <a:prstGeom prst="up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5" descr="C:\Users\ggsheffield\ARCHIVE\STRANDINGS\MM\2019 Nome\SHISHMAREF SURVEYS JUNE 2019\25-June Sarichef I. ATV survey\STR-141-19\RIMG1014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72879" y="1274613"/>
            <a:ext cx="2506505" cy="206767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ggsheffield\ARCHIVE\STRANDINGS\MM\2019 Nome\Level A with pics\STR-051-19\image-38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79384" y="1274612"/>
            <a:ext cx="2964616" cy="1228856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 descr="C:\Users\ggsheffield\ARCHIVE\STRANDINGS\BIRD\2019\STR-170-19\STR-170-19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20342" y="1758612"/>
            <a:ext cx="1423658" cy="1691116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7642399" y="3198617"/>
            <a:ext cx="17526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</a:rPr>
              <a:t>Photo: V. Ongtowasruk</a:t>
            </a:r>
            <a:endParaRPr lang="en-US" sz="11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55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6276"/>
            <a:ext cx="9144000" cy="689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5-Point Star 2"/>
          <p:cNvSpPr/>
          <p:nvPr/>
        </p:nvSpPr>
        <p:spPr>
          <a:xfrm>
            <a:off x="7564222" y="1009162"/>
            <a:ext cx="408397" cy="306846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29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65" y="0"/>
            <a:ext cx="9118670" cy="68580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2819400" y="1524000"/>
            <a:ext cx="408397" cy="306846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46121" y="1264271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Nome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76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8800" y="304800"/>
            <a:ext cx="5495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Bering Strait: 2018-2019 Events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53407" y="3423026"/>
            <a:ext cx="5334000" cy="1078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3400" y="4307895"/>
            <a:ext cx="8482629" cy="2337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2879" y="1400845"/>
            <a:ext cx="5471120" cy="1969034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848600" y="1457494"/>
            <a:ext cx="14722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Photo: G. Sheffield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412" y="1390430"/>
            <a:ext cx="3676291" cy="230832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NO THERMAL BARRIER</a:t>
            </a:r>
          </a:p>
          <a:p>
            <a:r>
              <a:rPr lang="en-US" sz="2400" b="1" i="1" dirty="0" smtClean="0">
                <a:solidFill>
                  <a:srgbClr val="002060"/>
                </a:solidFill>
              </a:rPr>
              <a:t>   - </a:t>
            </a:r>
            <a:r>
              <a:rPr lang="en-US" sz="2400" b="1" i="1" u="sng" dirty="0" smtClean="0">
                <a:solidFill>
                  <a:srgbClr val="002060"/>
                </a:solidFill>
              </a:rPr>
              <a:t>Massive ecological shifts</a:t>
            </a:r>
          </a:p>
          <a:p>
            <a:r>
              <a:rPr lang="en-US" sz="2400" b="1" i="1" dirty="0">
                <a:solidFill>
                  <a:srgbClr val="002060"/>
                </a:solidFill>
              </a:rPr>
              <a:t> </a:t>
            </a:r>
            <a:r>
              <a:rPr lang="en-US" sz="2400" b="1" i="1" dirty="0" smtClean="0">
                <a:solidFill>
                  <a:srgbClr val="002060"/>
                </a:solidFill>
              </a:rPr>
              <a:t>  - Mass strandings (UME)</a:t>
            </a:r>
          </a:p>
          <a:p>
            <a:r>
              <a:rPr lang="en-US" sz="2400" b="1" i="1" dirty="0">
                <a:solidFill>
                  <a:srgbClr val="002060"/>
                </a:solidFill>
              </a:rPr>
              <a:t> </a:t>
            </a:r>
            <a:r>
              <a:rPr lang="en-US" sz="2400" b="1" i="1" dirty="0" smtClean="0">
                <a:solidFill>
                  <a:srgbClr val="002060"/>
                </a:solidFill>
              </a:rPr>
              <a:t>  - Seabird die-off</a:t>
            </a:r>
          </a:p>
          <a:p>
            <a:r>
              <a:rPr lang="en-US" sz="2400" b="1" i="1" dirty="0">
                <a:solidFill>
                  <a:srgbClr val="002060"/>
                </a:solidFill>
              </a:rPr>
              <a:t> </a:t>
            </a:r>
            <a:r>
              <a:rPr lang="en-US" sz="2400" b="1" i="1" dirty="0" smtClean="0">
                <a:solidFill>
                  <a:srgbClr val="002060"/>
                </a:solidFill>
              </a:rPr>
              <a:t> </a:t>
            </a:r>
            <a:r>
              <a:rPr lang="en-US" sz="2400" b="1" i="1" dirty="0">
                <a:solidFill>
                  <a:srgbClr val="002060"/>
                </a:solidFill>
              </a:rPr>
              <a:t>- HAB Events, “Hot” </a:t>
            </a:r>
            <a:r>
              <a:rPr lang="en-US" sz="2400" b="1" i="1" dirty="0" smtClean="0">
                <a:solidFill>
                  <a:srgbClr val="002060"/>
                </a:solidFill>
              </a:rPr>
              <a:t>clams</a:t>
            </a:r>
          </a:p>
          <a:p>
            <a:r>
              <a:rPr lang="en-US" sz="2400" b="1" i="1" dirty="0">
                <a:solidFill>
                  <a:srgbClr val="002060"/>
                </a:solidFill>
              </a:rPr>
              <a:t> </a:t>
            </a:r>
            <a:r>
              <a:rPr lang="en-US" sz="2400" b="1" i="1" dirty="0" smtClean="0">
                <a:solidFill>
                  <a:srgbClr val="002060"/>
                </a:solidFill>
              </a:rPr>
              <a:t> - Bowhead movements…</a:t>
            </a:r>
            <a:endParaRPr lang="en-US" sz="24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64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5778B-85A5-1745-AB0F-0B2ABEC1B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60162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+mn-lt"/>
              </a:rPr>
              <a:t>Notable </a:t>
            </a:r>
            <a:r>
              <a:rPr lang="en-US" sz="4000" b="1" dirty="0" smtClean="0">
                <a:solidFill>
                  <a:srgbClr val="002060"/>
                </a:solidFill>
                <a:latin typeface="+mn-lt"/>
              </a:rPr>
              <a:t>Winter Sea </a:t>
            </a:r>
            <a:r>
              <a:rPr lang="en-US" sz="4000" b="1" dirty="0">
                <a:solidFill>
                  <a:srgbClr val="002060"/>
                </a:solidFill>
                <a:latin typeface="+mn-lt"/>
              </a:rPr>
              <a:t>Ice Dates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A3B463-9F16-6D43-9238-1516CA384B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083" y="1025288"/>
            <a:ext cx="3490856" cy="53949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68DBA4-8CED-9B46-B119-A1634EF72D6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6871" y="1025288"/>
            <a:ext cx="3490856" cy="53949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BAA78A-75B2-AE42-A23B-B37DF5EAF6CD}"/>
              </a:ext>
            </a:extLst>
          </p:cNvPr>
          <p:cNvSpPr txBox="1"/>
          <p:nvPr/>
        </p:nvSpPr>
        <p:spPr>
          <a:xfrm>
            <a:off x="1042726" y="1915910"/>
            <a:ext cx="3109569" cy="338554"/>
          </a:xfrm>
          <a:prstGeom prst="rect">
            <a:avLst/>
          </a:prstGeom>
          <a:solidFill>
            <a:schemeClr val="bg2"/>
          </a:solidFill>
          <a:ln w="127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</a:rPr>
              <a:t>21-Dec-2019: Chukchi Sea Ice-over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9244BA-AA45-D840-97DB-410448C08912}"/>
              </a:ext>
            </a:extLst>
          </p:cNvPr>
          <p:cNvSpPr txBox="1"/>
          <p:nvPr/>
        </p:nvSpPr>
        <p:spPr>
          <a:xfrm>
            <a:off x="5004402" y="1915910"/>
            <a:ext cx="2744726" cy="338554"/>
          </a:xfrm>
          <a:prstGeom prst="rect">
            <a:avLst/>
          </a:prstGeom>
          <a:solidFill>
            <a:schemeClr val="bg2"/>
          </a:solidFill>
          <a:ln w="127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</a:rPr>
              <a:t>5-Mar-2020: Maximum Extent</a:t>
            </a:r>
          </a:p>
        </p:txBody>
      </p:sp>
      <p:pic>
        <p:nvPicPr>
          <p:cNvPr id="7" name="Picture 6" descr="ACCAP_small.png">
            <a:extLst>
              <a:ext uri="{FF2B5EF4-FFF2-40B4-BE49-F238E27FC236}">
                <a16:creationId xmlns:a16="http://schemas.microsoft.com/office/drawing/2014/main" id="{6BB2E661-7C01-664E-8F7E-130D10E5792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73430"/>
            <a:ext cx="1371600" cy="55961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370368" y="3485612"/>
            <a:ext cx="138909" cy="145528"/>
          </a:xfrm>
          <a:prstGeom prst="ellipse">
            <a:avLst/>
          </a:prstGeom>
          <a:solidFill>
            <a:srgbClr val="FFFF00"/>
          </a:solidFill>
          <a:ln>
            <a:solidFill>
              <a:srgbClr val="66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55128" y="3323363"/>
            <a:ext cx="63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Nome</a:t>
            </a:r>
          </a:p>
        </p:txBody>
      </p:sp>
      <p:sp>
        <p:nvSpPr>
          <p:cNvPr id="10" name="Oval 9"/>
          <p:cNvSpPr/>
          <p:nvPr/>
        </p:nvSpPr>
        <p:spPr>
          <a:xfrm>
            <a:off x="6292005" y="3474239"/>
            <a:ext cx="138909" cy="145528"/>
          </a:xfrm>
          <a:prstGeom prst="ellipse">
            <a:avLst/>
          </a:prstGeom>
          <a:solidFill>
            <a:srgbClr val="FFFF00"/>
          </a:solidFill>
          <a:ln>
            <a:solidFill>
              <a:srgbClr val="66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76765" y="3311990"/>
            <a:ext cx="63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Nome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26871" y="1025288"/>
            <a:ext cx="4188529" cy="5394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72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ggsheffield\ARCHIVE\DOWNLOADS\Sea Ice Feb 9 2020 Thoman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252" y="762000"/>
            <a:ext cx="8978348" cy="536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3989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5778B-85A5-1745-AB0F-0B2ABEC1B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60162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+mn-lt"/>
              </a:rPr>
              <a:t>Notable </a:t>
            </a:r>
            <a:r>
              <a:rPr lang="en-US" sz="4000" b="1" dirty="0" smtClean="0">
                <a:solidFill>
                  <a:srgbClr val="002060"/>
                </a:solidFill>
                <a:latin typeface="+mn-lt"/>
              </a:rPr>
              <a:t>Winter Sea </a:t>
            </a:r>
            <a:r>
              <a:rPr lang="en-US" sz="4000" b="1" dirty="0">
                <a:solidFill>
                  <a:srgbClr val="002060"/>
                </a:solidFill>
                <a:latin typeface="+mn-lt"/>
              </a:rPr>
              <a:t>Ice Dates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A3B463-9F16-6D43-9238-1516CA384B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083" y="1025288"/>
            <a:ext cx="3490856" cy="53949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68DBA4-8CED-9B46-B119-A1634EF72D6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6871" y="1025288"/>
            <a:ext cx="3490856" cy="53949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BAA78A-75B2-AE42-A23B-B37DF5EAF6CD}"/>
              </a:ext>
            </a:extLst>
          </p:cNvPr>
          <p:cNvSpPr txBox="1"/>
          <p:nvPr/>
        </p:nvSpPr>
        <p:spPr>
          <a:xfrm>
            <a:off x="1042726" y="1915910"/>
            <a:ext cx="3109569" cy="338554"/>
          </a:xfrm>
          <a:prstGeom prst="rect">
            <a:avLst/>
          </a:prstGeom>
          <a:solidFill>
            <a:schemeClr val="bg2"/>
          </a:solidFill>
          <a:ln w="127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</a:rPr>
              <a:t>21-Dec-2019: Chukchi Sea Ice-over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9244BA-AA45-D840-97DB-410448C08912}"/>
              </a:ext>
            </a:extLst>
          </p:cNvPr>
          <p:cNvSpPr txBox="1"/>
          <p:nvPr/>
        </p:nvSpPr>
        <p:spPr>
          <a:xfrm>
            <a:off x="5004402" y="1915910"/>
            <a:ext cx="2744726" cy="338554"/>
          </a:xfrm>
          <a:prstGeom prst="rect">
            <a:avLst/>
          </a:prstGeom>
          <a:solidFill>
            <a:schemeClr val="bg2"/>
          </a:solidFill>
          <a:ln w="127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</a:rPr>
              <a:t>5-Mar-2020: Maximum Extent</a:t>
            </a:r>
          </a:p>
        </p:txBody>
      </p:sp>
      <p:pic>
        <p:nvPicPr>
          <p:cNvPr id="7" name="Picture 6" descr="ACCAP_small.png">
            <a:extLst>
              <a:ext uri="{FF2B5EF4-FFF2-40B4-BE49-F238E27FC236}">
                <a16:creationId xmlns:a16="http://schemas.microsoft.com/office/drawing/2014/main" id="{6BB2E661-7C01-664E-8F7E-130D10E5792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73430"/>
            <a:ext cx="1371600" cy="55961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370368" y="3485612"/>
            <a:ext cx="138909" cy="145528"/>
          </a:xfrm>
          <a:prstGeom prst="ellipse">
            <a:avLst/>
          </a:prstGeom>
          <a:solidFill>
            <a:srgbClr val="FFFF00"/>
          </a:solidFill>
          <a:ln>
            <a:solidFill>
              <a:srgbClr val="66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55128" y="3323363"/>
            <a:ext cx="63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Nome</a:t>
            </a:r>
          </a:p>
        </p:txBody>
      </p:sp>
      <p:sp>
        <p:nvSpPr>
          <p:cNvPr id="10" name="Oval 9"/>
          <p:cNvSpPr/>
          <p:nvPr/>
        </p:nvSpPr>
        <p:spPr>
          <a:xfrm>
            <a:off x="6292005" y="3474239"/>
            <a:ext cx="138909" cy="145528"/>
          </a:xfrm>
          <a:prstGeom prst="ellipse">
            <a:avLst/>
          </a:prstGeom>
          <a:solidFill>
            <a:srgbClr val="FFFF00"/>
          </a:solidFill>
          <a:ln>
            <a:solidFill>
              <a:srgbClr val="66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76765" y="3311990"/>
            <a:ext cx="63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Nome</a:t>
            </a:r>
          </a:p>
        </p:txBody>
      </p:sp>
    </p:spTree>
    <p:extLst>
      <p:ext uri="{BB962C8B-B14F-4D97-AF65-F5344CB8AC3E}">
        <p14:creationId xmlns:p14="http://schemas.microsoft.com/office/powerpoint/2010/main" val="202431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ovid-19 | New Scientist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2657" y="0"/>
            <a:ext cx="64000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27138" y="406063"/>
            <a:ext cx="2583528" cy="4955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COVID-19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rgbClr val="002060"/>
              </a:solidFill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Safety/concerns</a:t>
            </a:r>
          </a:p>
          <a:p>
            <a:endParaRPr lang="en-US" sz="2400" b="1" dirty="0">
              <a:solidFill>
                <a:srgbClr val="002060"/>
              </a:solidFill>
            </a:endParaRPr>
          </a:p>
          <a:p>
            <a:r>
              <a:rPr lang="en-US" sz="2400" b="1" dirty="0">
                <a:solidFill>
                  <a:srgbClr val="002060"/>
                </a:solidFill>
              </a:rPr>
              <a:t>Travel restrictions</a:t>
            </a:r>
          </a:p>
          <a:p>
            <a:endParaRPr lang="en-US" sz="2400" b="1" dirty="0" smtClean="0">
              <a:solidFill>
                <a:srgbClr val="002060"/>
              </a:solidFill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Quarantine / tests </a:t>
            </a:r>
          </a:p>
          <a:p>
            <a:r>
              <a:rPr lang="en-US" sz="2400" b="1" dirty="0">
                <a:solidFill>
                  <a:srgbClr val="002060"/>
                </a:solidFill>
              </a:rPr>
              <a:t>	</a:t>
            </a:r>
            <a:r>
              <a:rPr lang="en-US" sz="2400" b="1" dirty="0" smtClean="0">
                <a:solidFill>
                  <a:srgbClr val="002060"/>
                </a:solidFill>
              </a:rPr>
              <a:t>- logistics</a:t>
            </a:r>
          </a:p>
          <a:p>
            <a:r>
              <a:rPr lang="en-US" sz="2400" b="1" dirty="0">
                <a:solidFill>
                  <a:srgbClr val="002060"/>
                </a:solidFill>
              </a:rPr>
              <a:t>	</a:t>
            </a:r>
            <a:r>
              <a:rPr lang="en-US" sz="2400" b="1" dirty="0" smtClean="0">
                <a:solidFill>
                  <a:srgbClr val="002060"/>
                </a:solidFill>
              </a:rPr>
              <a:t>- costs</a:t>
            </a:r>
          </a:p>
          <a:p>
            <a:endParaRPr lang="en-US" sz="2400" b="1" dirty="0">
              <a:solidFill>
                <a:srgbClr val="002060"/>
              </a:solidFill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RESEARCH</a:t>
            </a:r>
          </a:p>
          <a:p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- cancellations</a:t>
            </a:r>
            <a:endParaRPr lang="en-US" sz="2400" b="1" dirty="0">
              <a:solidFill>
                <a:srgbClr val="002060"/>
              </a:solidFill>
            </a:endParaRPr>
          </a:p>
          <a:p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6367417" y="3962400"/>
            <a:ext cx="2319384" cy="121920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0244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4FB208-6A35-434B-8A58-6500ED4FA9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"/>
            <a:ext cx="91440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7231"/>
            <a:ext cx="8229600" cy="605868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+mn-lt"/>
              </a:rPr>
              <a:t>Bering Sea Ice Extent: </a:t>
            </a:r>
            <a:r>
              <a:rPr lang="en-US" sz="3600" b="1" dirty="0" smtClean="0">
                <a:solidFill>
                  <a:srgbClr val="002060"/>
                </a:solidFill>
                <a:latin typeface="+mn-lt"/>
              </a:rPr>
              <a:t>2020 </a:t>
            </a:r>
            <a:r>
              <a:rPr lang="en-US" sz="3600" b="1" u="sng" dirty="0" smtClean="0">
                <a:solidFill>
                  <a:srgbClr val="002060"/>
                </a:solidFill>
                <a:latin typeface="+mn-lt"/>
              </a:rPr>
              <a:t>not </a:t>
            </a:r>
            <a:r>
              <a:rPr lang="en-US" sz="3600" b="1" dirty="0">
                <a:solidFill>
                  <a:srgbClr val="002060"/>
                </a:solidFill>
                <a:latin typeface="+mn-lt"/>
              </a:rPr>
              <a:t>“Normal”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9DE301-19C5-B94E-A5FA-F435C80DC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C5A4C-BE0D-2B41-9BDE-DB5282327C03}" type="slidenum">
              <a:rPr lang="en-US" smtClean="0"/>
              <a:t>29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947916" y="1241946"/>
            <a:ext cx="3821374" cy="4852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265274" y="1353494"/>
            <a:ext cx="6581554" cy="6058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900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/>
          <p:cNvSpPr/>
          <p:nvPr/>
        </p:nvSpPr>
        <p:spPr>
          <a:xfrm>
            <a:off x="371658" y="2941117"/>
            <a:ext cx="146570" cy="1464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5714125" y="2549459"/>
            <a:ext cx="146570" cy="1464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5018812" y="4489378"/>
            <a:ext cx="146570" cy="1464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4416386" y="4416168"/>
            <a:ext cx="146570" cy="1464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38450" y="2541007"/>
            <a:ext cx="1101584" cy="4001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ALASKA</a:t>
            </a:r>
            <a:endParaRPr lang="en-US" sz="20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57658" y="1935446"/>
            <a:ext cx="1507144" cy="4001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CHUKOTKA</a:t>
            </a:r>
            <a:endParaRPr lang="en-US" sz="20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268" y="1561307"/>
            <a:ext cx="9075911" cy="4754626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/>
        </p:spPr>
      </p:pic>
      <p:sp>
        <p:nvSpPr>
          <p:cNvPr id="3" name="TextBox 2"/>
          <p:cNvSpPr txBox="1"/>
          <p:nvPr/>
        </p:nvSpPr>
        <p:spPr>
          <a:xfrm>
            <a:off x="3432815" y="399443"/>
            <a:ext cx="2294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Bering Strait</a:t>
            </a:r>
          </a:p>
        </p:txBody>
      </p:sp>
      <p:sp>
        <p:nvSpPr>
          <p:cNvPr id="35" name="Oval 34"/>
          <p:cNvSpPr/>
          <p:nvPr/>
        </p:nvSpPr>
        <p:spPr>
          <a:xfrm>
            <a:off x="4872242" y="2667852"/>
            <a:ext cx="146570" cy="14642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1862649" y="1979766"/>
            <a:ext cx="146570" cy="14642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3873830" y="3680744"/>
            <a:ext cx="146570" cy="14642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6819883" y="2062291"/>
            <a:ext cx="146570" cy="1464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4814712" y="1667218"/>
            <a:ext cx="146570" cy="14642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252751" y="2062291"/>
            <a:ext cx="146570" cy="14642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5583430" y="2497403"/>
            <a:ext cx="146570" cy="14642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2858861" y="3039073"/>
            <a:ext cx="146570" cy="14642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6648812" y="3067962"/>
            <a:ext cx="146570" cy="1464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6548402" y="2972586"/>
            <a:ext cx="146570" cy="1464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4580209" y="2741062"/>
            <a:ext cx="146570" cy="14642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4037652" y="3342051"/>
            <a:ext cx="146570" cy="14642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8781129" y="3325095"/>
            <a:ext cx="146570" cy="1464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6990155" y="3722621"/>
            <a:ext cx="146570" cy="1464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8927699" y="4178633"/>
            <a:ext cx="146570" cy="1464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8814917" y="3832814"/>
            <a:ext cx="146570" cy="1464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8552295" y="4706389"/>
            <a:ext cx="146570" cy="1464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8376683" y="4633179"/>
            <a:ext cx="146570" cy="1464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8301529" y="3641364"/>
            <a:ext cx="146570" cy="1464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7924800" y="3550922"/>
            <a:ext cx="146570" cy="1464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4099515" y="3722621"/>
            <a:ext cx="146570" cy="14642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444943" y="3087149"/>
            <a:ext cx="146570" cy="14642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4950564" y="4489378"/>
            <a:ext cx="146570" cy="1464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4459584" y="4405270"/>
            <a:ext cx="146570" cy="1464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3041437" y="3246906"/>
            <a:ext cx="146570" cy="14642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1797652" y="1611249"/>
            <a:ext cx="146570" cy="14642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1651082" y="2262346"/>
            <a:ext cx="146570" cy="14642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591513" y="4557079"/>
            <a:ext cx="146570" cy="14642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3669482" y="3746908"/>
            <a:ext cx="146570" cy="14642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6031347" y="2643823"/>
            <a:ext cx="146570" cy="1464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6183747" y="2796223"/>
            <a:ext cx="146570" cy="1464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096721" y="2580654"/>
            <a:ext cx="15215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ALASKA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608194" y="1799399"/>
            <a:ext cx="2081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CHUKOTKA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591513" y="2974963"/>
            <a:ext cx="146570" cy="1464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 flipH="1">
            <a:off x="5705826" y="1561307"/>
            <a:ext cx="43576" cy="152623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1724367" y="3087149"/>
            <a:ext cx="3981459" cy="3228784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Oval 82"/>
          <p:cNvSpPr/>
          <p:nvPr/>
        </p:nvSpPr>
        <p:spPr>
          <a:xfrm>
            <a:off x="5666798" y="2521432"/>
            <a:ext cx="146570" cy="1464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8AB8D-B03C-4A78-9E7D-89FD887934B4}" type="slidenum">
              <a:rPr lang="en-US" smtClean="0"/>
              <a:t>3</a:t>
            </a:fld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6720586" y="3981797"/>
            <a:ext cx="957313" cy="461665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Nome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38083" y="3121383"/>
            <a:ext cx="1107996" cy="461665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Anadyr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6" name="5-Point Star 85"/>
          <p:cNvSpPr/>
          <p:nvPr/>
        </p:nvSpPr>
        <p:spPr>
          <a:xfrm>
            <a:off x="6791320" y="3558743"/>
            <a:ext cx="544239" cy="455687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5-Point Star 86"/>
          <p:cNvSpPr/>
          <p:nvPr/>
        </p:nvSpPr>
        <p:spPr>
          <a:xfrm>
            <a:off x="392678" y="2859305"/>
            <a:ext cx="544239" cy="455687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2" descr="Image result for chukotka fla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2649" y="260173"/>
            <a:ext cx="1341928" cy="89377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Image result for alaska fla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Image result for alaska fla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63152" y="260173"/>
            <a:ext cx="1317070" cy="89377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Oval 87"/>
          <p:cNvSpPr/>
          <p:nvPr/>
        </p:nvSpPr>
        <p:spPr>
          <a:xfrm>
            <a:off x="8001000" y="3706950"/>
            <a:ext cx="146570" cy="1464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63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gsheffield\ARCHIVE\DOWNLOADS\Nome Air temps 1907-2020 Thom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7543800" y="1143000"/>
            <a:ext cx="10668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0965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gsheffield\ARCHIVE\DOWNLOADS\Nome Air temps 1907-2020 Thom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7543800" y="1143000"/>
            <a:ext cx="10668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19200" y="1982450"/>
            <a:ext cx="6062685" cy="144655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</a:rPr>
              <a:t>Loss of snow at elevation</a:t>
            </a:r>
          </a:p>
          <a:p>
            <a:r>
              <a:rPr lang="en-US" sz="4400" b="1" dirty="0" smtClean="0">
                <a:solidFill>
                  <a:srgbClr val="002060"/>
                </a:solidFill>
              </a:rPr>
              <a:t>Low river levels</a:t>
            </a:r>
          </a:p>
        </p:txBody>
      </p:sp>
    </p:spTree>
    <p:extLst>
      <p:ext uri="{BB962C8B-B14F-4D97-AF65-F5344CB8AC3E}">
        <p14:creationId xmlns:p14="http://schemas.microsoft.com/office/powerpoint/2010/main" val="377954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gsheffield\ARCHIVE\DOWNLOADS\Nome Air temps 1907-2020 Thom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7543800" y="1143000"/>
            <a:ext cx="10668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19200" y="1982450"/>
            <a:ext cx="6062685" cy="144655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</a:rPr>
              <a:t>Loss of snow at elevation</a:t>
            </a:r>
          </a:p>
          <a:p>
            <a:r>
              <a:rPr lang="en-US" sz="4400" b="1" dirty="0" smtClean="0">
                <a:solidFill>
                  <a:srgbClr val="002060"/>
                </a:solidFill>
              </a:rPr>
              <a:t>Low river levels</a:t>
            </a:r>
          </a:p>
        </p:txBody>
      </p:sp>
      <p:pic>
        <p:nvPicPr>
          <p:cNvPr id="5122" name="Picture 2" descr="Chum Salmon | NOAA Fisher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6824" y="2209800"/>
            <a:ext cx="8765532" cy="584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64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gsheffield\ARCHIVE\DOWNLOADS\SST June 17 2020 1982-2020 Thoman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0170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5502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049" y="1"/>
            <a:ext cx="6038850" cy="39052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5231" y="759391"/>
            <a:ext cx="2782877" cy="6463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STR-001-20: 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</a:rPr>
              <a:t>Shishmaref, February 2020 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10242" name="Picture 2" descr="C:\Users\ggsheffield\ARCHIVE\STRANDINGS\BIRD\2020\STR-016-20\STR-016-20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73848" y="1"/>
            <a:ext cx="2516385" cy="275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6826" y="1052590"/>
            <a:ext cx="2370071" cy="6463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STR-016-20: 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</a:rPr>
              <a:t>Shishmaref, June 2020 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ggsheffield\ARCHIVE\STRANDINGS\BIRD\2020\STR-028-20\IMG_476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2" t="32576" b="26263"/>
          <a:stretch/>
        </p:blipFill>
        <p:spPr bwMode="auto">
          <a:xfrm>
            <a:off x="-19050" y="3523745"/>
            <a:ext cx="6305549" cy="218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79352" y="3551308"/>
            <a:ext cx="2225545" cy="6463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STR-028-20: 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</a:rPr>
              <a:t>Savoonga, June 2020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32040" y="41079"/>
            <a:ext cx="12053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Photo: </a:t>
            </a:r>
            <a:r>
              <a:rPr lang="en-US" sz="1400" dirty="0" err="1" smtClean="0">
                <a:solidFill>
                  <a:schemeClr val="bg2"/>
                </a:solidFill>
              </a:rPr>
              <a:t>Stenek</a:t>
            </a:r>
            <a:endParaRPr lang="en-US" sz="1400" dirty="0">
              <a:solidFill>
                <a:schemeClr val="bg2"/>
              </a:solidFill>
            </a:endParaRPr>
          </a:p>
        </p:txBody>
      </p:sp>
      <p:pic>
        <p:nvPicPr>
          <p:cNvPr id="1028" name="Picture 4" descr="C:\Users\ggsheffield\ARCHIVE\STRANDINGS\MM\2020 Nome\Level A with pics\STR-011-20\STR-011-2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 t="15566" r="19931" b="21179"/>
          <a:stretch/>
        </p:blipFill>
        <p:spPr bwMode="auto">
          <a:xfrm>
            <a:off x="6286499" y="2920384"/>
            <a:ext cx="2640775" cy="335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666826" y="4899376"/>
            <a:ext cx="1888658" cy="6463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STR-011-20: 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</a:rPr>
              <a:t>Nome, June 2020 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1029" name="Picture 5" descr="C:\Users\ggsheffield\ARCHIVE\STRANDINGS\MM\2020 Nome\Level A with pics\STR-013-20\STR-013-20 (2)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8" b="24167"/>
          <a:stretch/>
        </p:blipFill>
        <p:spPr bwMode="auto">
          <a:xfrm rot="10800000">
            <a:off x="2299831" y="5506963"/>
            <a:ext cx="4024165" cy="135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92122" y="5957033"/>
            <a:ext cx="1888658" cy="6463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STR-013-20: 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</a:rPr>
              <a:t>Nome, June 2020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70616" y="6455646"/>
            <a:ext cx="1115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Photo: Jones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65924" y="5934540"/>
            <a:ext cx="1633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Photo: Nome public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5244280"/>
            <a:ext cx="13481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Photo: Sheffield</a:t>
            </a:r>
            <a:endParaRPr lang="en-US" sz="1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0809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34" y="228600"/>
            <a:ext cx="9144002" cy="638471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13356" y="3420958"/>
            <a:ext cx="32710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Industrial ship traffic</a:t>
            </a:r>
          </a:p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23-June 2020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3" name="5-Point Star 2"/>
          <p:cNvSpPr/>
          <p:nvPr/>
        </p:nvSpPr>
        <p:spPr>
          <a:xfrm>
            <a:off x="6762771" y="1817427"/>
            <a:ext cx="304800" cy="3048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762771" y="1485331"/>
            <a:ext cx="829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Nome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29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6881" y="457200"/>
            <a:ext cx="8763000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66"/>
                </a:solidFill>
              </a:rPr>
              <a:t>SUMMARY: Northern Bering Sea</a:t>
            </a:r>
          </a:p>
          <a:p>
            <a:endParaRPr lang="en-US" sz="1500" b="1" dirty="0" smtClean="0">
              <a:solidFill>
                <a:srgbClr val="000066"/>
              </a:solidFill>
            </a:endParaRPr>
          </a:p>
          <a:p>
            <a:endParaRPr lang="en-US" sz="1500" b="1" dirty="0" smtClean="0">
              <a:solidFill>
                <a:srgbClr val="000066"/>
              </a:solidFill>
            </a:endParaRPr>
          </a:p>
          <a:p>
            <a:r>
              <a:rPr lang="en-US" sz="3200" b="1" dirty="0" smtClean="0">
                <a:solidFill>
                  <a:srgbClr val="000066"/>
                </a:solidFill>
              </a:rPr>
              <a:t>Loss of sea ice = transitioning marine ecosystem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000066"/>
                </a:solidFill>
              </a:rPr>
              <a:t>Lack of thermal barrier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000066"/>
                </a:solidFill>
              </a:rPr>
              <a:t>Less ice algae…less primary production…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000066"/>
                </a:solidFill>
              </a:rPr>
              <a:t>Two entire ecosystems in flux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000066"/>
                </a:solidFill>
              </a:rPr>
              <a:t>Cascading responses (ex. unusual movements, body condition, etc.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000066"/>
                </a:solidFill>
              </a:rPr>
              <a:t>Food security / public health concerns</a:t>
            </a:r>
            <a:endParaRPr lang="en-US" sz="3200" b="1" dirty="0">
              <a:solidFill>
                <a:srgbClr val="000066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000066"/>
                </a:solidFill>
              </a:rPr>
              <a:t>  Industry </a:t>
            </a:r>
            <a:r>
              <a:rPr lang="en-US" sz="3200" b="1" dirty="0">
                <a:solidFill>
                  <a:srgbClr val="000066"/>
                </a:solidFill>
              </a:rPr>
              <a:t>in </a:t>
            </a:r>
            <a:r>
              <a:rPr lang="en-US" sz="3200" b="1" dirty="0" smtClean="0">
                <a:solidFill>
                  <a:srgbClr val="000066"/>
                </a:solidFill>
              </a:rPr>
              <a:t>transition…</a:t>
            </a:r>
            <a:endParaRPr lang="en-US" sz="3200" b="1" dirty="0">
              <a:solidFill>
                <a:srgbClr val="000066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b="1" dirty="0" smtClean="0">
              <a:solidFill>
                <a:srgbClr val="000066"/>
              </a:solidFill>
            </a:endParaRPr>
          </a:p>
          <a:p>
            <a:r>
              <a:rPr lang="en-US" sz="3200" b="1" dirty="0" smtClean="0">
                <a:solidFill>
                  <a:srgbClr val="000066"/>
                </a:solidFill>
              </a:rPr>
              <a:t>Current conditions: Warm, dry, and…unfolding</a:t>
            </a:r>
            <a:endParaRPr lang="en-US" sz="3200" b="1" dirty="0">
              <a:solidFill>
                <a:srgbClr val="000066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000066"/>
                </a:solidFill>
              </a:rPr>
              <a:t>Your reports are essential!</a:t>
            </a:r>
          </a:p>
        </p:txBody>
      </p:sp>
    </p:spTree>
    <p:extLst>
      <p:ext uri="{BB962C8B-B14F-4D97-AF65-F5344CB8AC3E}">
        <p14:creationId xmlns:p14="http://schemas.microsoft.com/office/powerpoint/2010/main" val="313003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gsheffield\ARCHIVE\DOWNLOADS\Food\36278278_2047491471942135_2305169983543443456_n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21265"/>
            <a:ext cx="1703448" cy="3548562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:\Users\ggsheffield\ARCHIVE\JOSH - Kawerak\DIO PICS\Dio2002\JUNE2002\JUNE08~1\IMG_0215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00374" y="1669312"/>
            <a:ext cx="2452388" cy="1862828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3593506"/>
            <a:ext cx="9152763" cy="3294041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:\Users\ggsheffield\Pictures\Desktop\IMG_4813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03448" y="21265"/>
            <a:ext cx="4985263" cy="3560364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76" y="3419516"/>
            <a:ext cx="9145085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rgbClr val="002060"/>
                </a:solidFill>
              </a:rPr>
              <a:t>Non-commercial acquisition of marine resources - essential</a:t>
            </a:r>
            <a:endParaRPr lang="en-US" sz="2800" b="1" u="sng" dirty="0">
              <a:solidFill>
                <a:srgbClr val="00206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8AB8D-B03C-4A78-9E7D-89FD887934B4}" type="slidenum">
              <a:rPr lang="en-US" smtClean="0"/>
              <a:t>4</a:t>
            </a:fld>
            <a:endParaRPr lang="en-US"/>
          </a:p>
        </p:txBody>
      </p:sp>
      <p:pic>
        <p:nvPicPr>
          <p:cNvPr id="1028" name="Picture 4" descr="C:\Users\ggsheffield\ARCHIVE\DOWNLOADS\Food\Geena Kunuka  2018 food try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00373" y="21265"/>
            <a:ext cx="2439377" cy="1648047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7772400" y="1430218"/>
            <a:ext cx="1752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Photo: G. </a:t>
            </a:r>
            <a:r>
              <a:rPr lang="en-US" sz="1200" dirty="0" err="1" smtClean="0">
                <a:solidFill>
                  <a:schemeClr val="bg2"/>
                </a:solidFill>
              </a:rPr>
              <a:t>Kuunuka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24577" y="6610548"/>
            <a:ext cx="1752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Photos: G. Sheffield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01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241946"/>
            <a:ext cx="9144000" cy="490816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2" name="TextBox 1"/>
          <p:cNvSpPr txBox="1"/>
          <p:nvPr/>
        </p:nvSpPr>
        <p:spPr>
          <a:xfrm>
            <a:off x="-26130" y="1229943"/>
            <a:ext cx="15871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</a:rPr>
              <a:t>Chukotka</a:t>
            </a:r>
            <a:endParaRPr lang="en-US" sz="2800" b="1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2317634" y="921898"/>
            <a:ext cx="730366" cy="15089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" y="2433059"/>
            <a:ext cx="2328976" cy="8510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802440" y="2468766"/>
            <a:ext cx="881873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Nome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915848" y="2193843"/>
            <a:ext cx="1158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</a:rPr>
              <a:t>Alaska</a:t>
            </a:r>
            <a:endParaRPr lang="en-US" sz="28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422410" y="1241946"/>
            <a:ext cx="3426259" cy="3671248"/>
          </a:xfrm>
          <a:custGeom>
            <a:avLst/>
            <a:gdLst>
              <a:gd name="connsiteX0" fmla="*/ 3426259 w 3426259"/>
              <a:gd name="connsiteY0" fmla="*/ 0 h 3671248"/>
              <a:gd name="connsiteX1" fmla="*/ 3153303 w 3426259"/>
              <a:gd name="connsiteY1" fmla="*/ 13648 h 3671248"/>
              <a:gd name="connsiteX2" fmla="*/ 3085065 w 3426259"/>
              <a:gd name="connsiteY2" fmla="*/ 68239 h 3671248"/>
              <a:gd name="connsiteX3" fmla="*/ 3044121 w 3426259"/>
              <a:gd name="connsiteY3" fmla="*/ 109182 h 3671248"/>
              <a:gd name="connsiteX4" fmla="*/ 2975883 w 3426259"/>
              <a:gd name="connsiteY4" fmla="*/ 177421 h 3671248"/>
              <a:gd name="connsiteX5" fmla="*/ 2934939 w 3426259"/>
              <a:gd name="connsiteY5" fmla="*/ 259308 h 3671248"/>
              <a:gd name="connsiteX6" fmla="*/ 2893996 w 3426259"/>
              <a:gd name="connsiteY6" fmla="*/ 272955 h 3671248"/>
              <a:gd name="connsiteX7" fmla="*/ 2812109 w 3426259"/>
              <a:gd name="connsiteY7" fmla="*/ 313899 h 3671248"/>
              <a:gd name="connsiteX8" fmla="*/ 2771166 w 3426259"/>
              <a:gd name="connsiteY8" fmla="*/ 341194 h 3671248"/>
              <a:gd name="connsiteX9" fmla="*/ 2580097 w 3426259"/>
              <a:gd name="connsiteY9" fmla="*/ 354842 h 3671248"/>
              <a:gd name="connsiteX10" fmla="*/ 2566450 w 3426259"/>
              <a:gd name="connsiteY10" fmla="*/ 395785 h 3671248"/>
              <a:gd name="connsiteX11" fmla="*/ 2539154 w 3426259"/>
              <a:gd name="connsiteY11" fmla="*/ 436729 h 3671248"/>
              <a:gd name="connsiteX12" fmla="*/ 2580097 w 3426259"/>
              <a:gd name="connsiteY12" fmla="*/ 668741 h 3671248"/>
              <a:gd name="connsiteX13" fmla="*/ 2607393 w 3426259"/>
              <a:gd name="connsiteY13" fmla="*/ 709684 h 3671248"/>
              <a:gd name="connsiteX14" fmla="*/ 2621041 w 3426259"/>
              <a:gd name="connsiteY14" fmla="*/ 750627 h 3671248"/>
              <a:gd name="connsiteX15" fmla="*/ 2661984 w 3426259"/>
              <a:gd name="connsiteY15" fmla="*/ 777923 h 3671248"/>
              <a:gd name="connsiteX16" fmla="*/ 2675632 w 3426259"/>
              <a:gd name="connsiteY16" fmla="*/ 818866 h 3671248"/>
              <a:gd name="connsiteX17" fmla="*/ 2730223 w 3426259"/>
              <a:gd name="connsiteY17" fmla="*/ 900753 h 3671248"/>
              <a:gd name="connsiteX18" fmla="*/ 2743871 w 3426259"/>
              <a:gd name="connsiteY18" fmla="*/ 941696 h 3671248"/>
              <a:gd name="connsiteX19" fmla="*/ 2798462 w 3426259"/>
              <a:gd name="connsiteY19" fmla="*/ 1023582 h 3671248"/>
              <a:gd name="connsiteX20" fmla="*/ 2812109 w 3426259"/>
              <a:gd name="connsiteY20" fmla="*/ 1187355 h 3671248"/>
              <a:gd name="connsiteX21" fmla="*/ 2771166 w 3426259"/>
              <a:gd name="connsiteY21" fmla="*/ 1201003 h 3671248"/>
              <a:gd name="connsiteX22" fmla="*/ 2621041 w 3426259"/>
              <a:gd name="connsiteY22" fmla="*/ 1160060 h 3671248"/>
              <a:gd name="connsiteX23" fmla="*/ 2580097 w 3426259"/>
              <a:gd name="connsiteY23" fmla="*/ 1023582 h 3671248"/>
              <a:gd name="connsiteX24" fmla="*/ 2334438 w 3426259"/>
              <a:gd name="connsiteY24" fmla="*/ 1037230 h 3671248"/>
              <a:gd name="connsiteX25" fmla="*/ 2197960 w 3426259"/>
              <a:gd name="connsiteY25" fmla="*/ 1064526 h 3671248"/>
              <a:gd name="connsiteX26" fmla="*/ 2088778 w 3426259"/>
              <a:gd name="connsiteY26" fmla="*/ 1091821 h 3671248"/>
              <a:gd name="connsiteX27" fmla="*/ 2047835 w 3426259"/>
              <a:gd name="connsiteY27" fmla="*/ 1119117 h 3671248"/>
              <a:gd name="connsiteX28" fmla="*/ 2034187 w 3426259"/>
              <a:gd name="connsiteY28" fmla="*/ 1255594 h 3671248"/>
              <a:gd name="connsiteX29" fmla="*/ 2075130 w 3426259"/>
              <a:gd name="connsiteY29" fmla="*/ 1269242 h 3671248"/>
              <a:gd name="connsiteX30" fmla="*/ 2170665 w 3426259"/>
              <a:gd name="connsiteY30" fmla="*/ 1296538 h 3671248"/>
              <a:gd name="connsiteX31" fmla="*/ 2184312 w 3426259"/>
              <a:gd name="connsiteY31" fmla="*/ 1337481 h 3671248"/>
              <a:gd name="connsiteX32" fmla="*/ 2143369 w 3426259"/>
              <a:gd name="connsiteY32" fmla="*/ 1419367 h 3671248"/>
              <a:gd name="connsiteX33" fmla="*/ 2143369 w 3426259"/>
              <a:gd name="connsiteY33" fmla="*/ 1514902 h 3671248"/>
              <a:gd name="connsiteX34" fmla="*/ 2157017 w 3426259"/>
              <a:gd name="connsiteY34" fmla="*/ 1555845 h 3671248"/>
              <a:gd name="connsiteX35" fmla="*/ 2197960 w 3426259"/>
              <a:gd name="connsiteY35" fmla="*/ 1569493 h 3671248"/>
              <a:gd name="connsiteX36" fmla="*/ 2320790 w 3426259"/>
              <a:gd name="connsiteY36" fmla="*/ 1610436 h 3671248"/>
              <a:gd name="connsiteX37" fmla="*/ 2402677 w 3426259"/>
              <a:gd name="connsiteY37" fmla="*/ 1637732 h 3671248"/>
              <a:gd name="connsiteX38" fmla="*/ 2443620 w 3426259"/>
              <a:gd name="connsiteY38" fmla="*/ 1665027 h 3671248"/>
              <a:gd name="connsiteX39" fmla="*/ 2484563 w 3426259"/>
              <a:gd name="connsiteY39" fmla="*/ 1678675 h 3671248"/>
              <a:gd name="connsiteX40" fmla="*/ 2539154 w 3426259"/>
              <a:gd name="connsiteY40" fmla="*/ 1705970 h 3671248"/>
              <a:gd name="connsiteX41" fmla="*/ 2661984 w 3426259"/>
              <a:gd name="connsiteY41" fmla="*/ 1692323 h 3671248"/>
              <a:gd name="connsiteX42" fmla="*/ 2702927 w 3426259"/>
              <a:gd name="connsiteY42" fmla="*/ 1705970 h 3671248"/>
              <a:gd name="connsiteX43" fmla="*/ 2771166 w 3426259"/>
              <a:gd name="connsiteY43" fmla="*/ 1719618 h 3671248"/>
              <a:gd name="connsiteX44" fmla="*/ 2757518 w 3426259"/>
              <a:gd name="connsiteY44" fmla="*/ 1801505 h 3671248"/>
              <a:gd name="connsiteX45" fmla="*/ 2730223 w 3426259"/>
              <a:gd name="connsiteY45" fmla="*/ 1883391 h 3671248"/>
              <a:gd name="connsiteX46" fmla="*/ 2661984 w 3426259"/>
              <a:gd name="connsiteY46" fmla="*/ 2006221 h 3671248"/>
              <a:gd name="connsiteX47" fmla="*/ 2621041 w 3426259"/>
              <a:gd name="connsiteY47" fmla="*/ 2019869 h 3671248"/>
              <a:gd name="connsiteX48" fmla="*/ 2580097 w 3426259"/>
              <a:gd name="connsiteY48" fmla="*/ 1978926 h 3671248"/>
              <a:gd name="connsiteX49" fmla="*/ 2429972 w 3426259"/>
              <a:gd name="connsiteY49" fmla="*/ 1978926 h 3671248"/>
              <a:gd name="connsiteX50" fmla="*/ 2389029 w 3426259"/>
              <a:gd name="connsiteY50" fmla="*/ 1992573 h 3671248"/>
              <a:gd name="connsiteX51" fmla="*/ 2334438 w 3426259"/>
              <a:gd name="connsiteY51" fmla="*/ 2047164 h 3671248"/>
              <a:gd name="connsiteX52" fmla="*/ 2293494 w 3426259"/>
              <a:gd name="connsiteY52" fmla="*/ 2033517 h 3671248"/>
              <a:gd name="connsiteX53" fmla="*/ 2252551 w 3426259"/>
              <a:gd name="connsiteY53" fmla="*/ 2006221 h 3671248"/>
              <a:gd name="connsiteX54" fmla="*/ 2157017 w 3426259"/>
              <a:gd name="connsiteY54" fmla="*/ 2019869 h 3671248"/>
              <a:gd name="connsiteX55" fmla="*/ 2102426 w 3426259"/>
              <a:gd name="connsiteY55" fmla="*/ 2088108 h 3671248"/>
              <a:gd name="connsiteX56" fmla="*/ 2061483 w 3426259"/>
              <a:gd name="connsiteY56" fmla="*/ 2115403 h 3671248"/>
              <a:gd name="connsiteX57" fmla="*/ 1965948 w 3426259"/>
              <a:gd name="connsiteY57" fmla="*/ 2210938 h 3671248"/>
              <a:gd name="connsiteX58" fmla="*/ 1925005 w 3426259"/>
              <a:gd name="connsiteY58" fmla="*/ 2238233 h 3671248"/>
              <a:gd name="connsiteX59" fmla="*/ 1897709 w 3426259"/>
              <a:gd name="connsiteY59" fmla="*/ 2279176 h 3671248"/>
              <a:gd name="connsiteX60" fmla="*/ 1856766 w 3426259"/>
              <a:gd name="connsiteY60" fmla="*/ 2292824 h 3671248"/>
              <a:gd name="connsiteX61" fmla="*/ 1815823 w 3426259"/>
              <a:gd name="connsiteY61" fmla="*/ 2320120 h 3671248"/>
              <a:gd name="connsiteX62" fmla="*/ 1774880 w 3426259"/>
              <a:gd name="connsiteY62" fmla="*/ 2402006 h 3671248"/>
              <a:gd name="connsiteX63" fmla="*/ 1761232 w 3426259"/>
              <a:gd name="connsiteY63" fmla="*/ 2442950 h 3671248"/>
              <a:gd name="connsiteX64" fmla="*/ 1774880 w 3426259"/>
              <a:gd name="connsiteY64" fmla="*/ 2661314 h 3671248"/>
              <a:gd name="connsiteX65" fmla="*/ 1788527 w 3426259"/>
              <a:gd name="connsiteY65" fmla="*/ 2729553 h 3671248"/>
              <a:gd name="connsiteX66" fmla="*/ 1815823 w 3426259"/>
              <a:gd name="connsiteY66" fmla="*/ 2920621 h 3671248"/>
              <a:gd name="connsiteX67" fmla="*/ 1843118 w 3426259"/>
              <a:gd name="connsiteY67" fmla="*/ 2961564 h 3671248"/>
              <a:gd name="connsiteX68" fmla="*/ 2006891 w 3426259"/>
              <a:gd name="connsiteY68" fmla="*/ 3043451 h 3671248"/>
              <a:gd name="connsiteX69" fmla="*/ 2129721 w 3426259"/>
              <a:gd name="connsiteY69" fmla="*/ 3057099 h 3671248"/>
              <a:gd name="connsiteX70" fmla="*/ 2170665 w 3426259"/>
              <a:gd name="connsiteY70" fmla="*/ 3070747 h 3671248"/>
              <a:gd name="connsiteX71" fmla="*/ 2211608 w 3426259"/>
              <a:gd name="connsiteY71" fmla="*/ 3152633 h 3671248"/>
              <a:gd name="connsiteX72" fmla="*/ 2184312 w 3426259"/>
              <a:gd name="connsiteY72" fmla="*/ 3289111 h 3671248"/>
              <a:gd name="connsiteX73" fmla="*/ 2157017 w 3426259"/>
              <a:gd name="connsiteY73" fmla="*/ 3330054 h 3671248"/>
              <a:gd name="connsiteX74" fmla="*/ 2102426 w 3426259"/>
              <a:gd name="connsiteY74" fmla="*/ 3452884 h 3671248"/>
              <a:gd name="connsiteX75" fmla="*/ 2061483 w 3426259"/>
              <a:gd name="connsiteY75" fmla="*/ 3493827 h 3671248"/>
              <a:gd name="connsiteX76" fmla="*/ 2020539 w 3426259"/>
              <a:gd name="connsiteY76" fmla="*/ 3507475 h 3671248"/>
              <a:gd name="connsiteX77" fmla="*/ 1979596 w 3426259"/>
              <a:gd name="connsiteY77" fmla="*/ 3534770 h 3671248"/>
              <a:gd name="connsiteX78" fmla="*/ 1897709 w 3426259"/>
              <a:gd name="connsiteY78" fmla="*/ 3562066 h 3671248"/>
              <a:gd name="connsiteX79" fmla="*/ 1870414 w 3426259"/>
              <a:gd name="connsiteY79" fmla="*/ 3603009 h 3671248"/>
              <a:gd name="connsiteX80" fmla="*/ 1829471 w 3426259"/>
              <a:gd name="connsiteY80" fmla="*/ 3616657 h 3671248"/>
              <a:gd name="connsiteX81" fmla="*/ 1788527 w 3426259"/>
              <a:gd name="connsiteY81" fmla="*/ 3643953 h 3671248"/>
              <a:gd name="connsiteX82" fmla="*/ 1679345 w 3426259"/>
              <a:gd name="connsiteY82" fmla="*/ 3671248 h 3671248"/>
              <a:gd name="connsiteX83" fmla="*/ 1529220 w 3426259"/>
              <a:gd name="connsiteY83" fmla="*/ 3630305 h 3671248"/>
              <a:gd name="connsiteX84" fmla="*/ 1474629 w 3426259"/>
              <a:gd name="connsiteY84" fmla="*/ 3548418 h 3671248"/>
              <a:gd name="connsiteX85" fmla="*/ 1392742 w 3426259"/>
              <a:gd name="connsiteY85" fmla="*/ 3493827 h 3671248"/>
              <a:gd name="connsiteX86" fmla="*/ 1310856 w 3426259"/>
              <a:gd name="connsiteY86" fmla="*/ 3452884 h 3671248"/>
              <a:gd name="connsiteX87" fmla="*/ 1242617 w 3426259"/>
              <a:gd name="connsiteY87" fmla="*/ 3398293 h 3671248"/>
              <a:gd name="connsiteX88" fmla="*/ 1215321 w 3426259"/>
              <a:gd name="connsiteY88" fmla="*/ 3357350 h 3671248"/>
              <a:gd name="connsiteX89" fmla="*/ 1133435 w 3426259"/>
              <a:gd name="connsiteY89" fmla="*/ 3275463 h 3671248"/>
              <a:gd name="connsiteX90" fmla="*/ 1106139 w 3426259"/>
              <a:gd name="connsiteY90" fmla="*/ 3234520 h 3671248"/>
              <a:gd name="connsiteX91" fmla="*/ 1065196 w 3426259"/>
              <a:gd name="connsiteY91" fmla="*/ 3220872 h 3671248"/>
              <a:gd name="connsiteX92" fmla="*/ 996957 w 3426259"/>
              <a:gd name="connsiteY92" fmla="*/ 3166281 h 3671248"/>
              <a:gd name="connsiteX93" fmla="*/ 969662 w 3426259"/>
              <a:gd name="connsiteY93" fmla="*/ 3125338 h 3671248"/>
              <a:gd name="connsiteX94" fmla="*/ 928718 w 3426259"/>
              <a:gd name="connsiteY94" fmla="*/ 3084394 h 3671248"/>
              <a:gd name="connsiteX95" fmla="*/ 901423 w 3426259"/>
              <a:gd name="connsiteY95" fmla="*/ 3043451 h 3671248"/>
              <a:gd name="connsiteX96" fmla="*/ 887775 w 3426259"/>
              <a:gd name="connsiteY96" fmla="*/ 3002508 h 3671248"/>
              <a:gd name="connsiteX97" fmla="*/ 846832 w 3426259"/>
              <a:gd name="connsiteY97" fmla="*/ 2975212 h 3671248"/>
              <a:gd name="connsiteX98" fmla="*/ 819536 w 3426259"/>
              <a:gd name="connsiteY98" fmla="*/ 2934269 h 3671248"/>
              <a:gd name="connsiteX99" fmla="*/ 737650 w 3426259"/>
              <a:gd name="connsiteY99" fmla="*/ 2852382 h 3671248"/>
              <a:gd name="connsiteX100" fmla="*/ 683059 w 3426259"/>
              <a:gd name="connsiteY100" fmla="*/ 2770496 h 3671248"/>
              <a:gd name="connsiteX101" fmla="*/ 601172 w 3426259"/>
              <a:gd name="connsiteY101" fmla="*/ 2715905 h 3671248"/>
              <a:gd name="connsiteX102" fmla="*/ 560229 w 3426259"/>
              <a:gd name="connsiteY102" fmla="*/ 2688609 h 3671248"/>
              <a:gd name="connsiteX103" fmla="*/ 532933 w 3426259"/>
              <a:gd name="connsiteY103" fmla="*/ 2647666 h 3671248"/>
              <a:gd name="connsiteX104" fmla="*/ 451047 w 3426259"/>
              <a:gd name="connsiteY104" fmla="*/ 2606723 h 3671248"/>
              <a:gd name="connsiteX105" fmla="*/ 423751 w 3426259"/>
              <a:gd name="connsiteY105" fmla="*/ 2565779 h 3671248"/>
              <a:gd name="connsiteX106" fmla="*/ 341865 w 3426259"/>
              <a:gd name="connsiteY106" fmla="*/ 2511188 h 3671248"/>
              <a:gd name="connsiteX107" fmla="*/ 259978 w 3426259"/>
              <a:gd name="connsiteY107" fmla="*/ 2388358 h 3671248"/>
              <a:gd name="connsiteX108" fmla="*/ 232683 w 3426259"/>
              <a:gd name="connsiteY108" fmla="*/ 2347415 h 3671248"/>
              <a:gd name="connsiteX109" fmla="*/ 205387 w 3426259"/>
              <a:gd name="connsiteY109" fmla="*/ 2265529 h 3671248"/>
              <a:gd name="connsiteX110" fmla="*/ 191739 w 3426259"/>
              <a:gd name="connsiteY110" fmla="*/ 2224585 h 3671248"/>
              <a:gd name="connsiteX111" fmla="*/ 178091 w 3426259"/>
              <a:gd name="connsiteY111" fmla="*/ 2169994 h 3671248"/>
              <a:gd name="connsiteX112" fmla="*/ 164444 w 3426259"/>
              <a:gd name="connsiteY112" fmla="*/ 2101755 h 3671248"/>
              <a:gd name="connsiteX113" fmla="*/ 137148 w 3426259"/>
              <a:gd name="connsiteY113" fmla="*/ 2019869 h 3671248"/>
              <a:gd name="connsiteX114" fmla="*/ 96205 w 3426259"/>
              <a:gd name="connsiteY114" fmla="*/ 1924335 h 3671248"/>
              <a:gd name="connsiteX115" fmla="*/ 82557 w 3426259"/>
              <a:gd name="connsiteY115" fmla="*/ 1856096 h 3671248"/>
              <a:gd name="connsiteX116" fmla="*/ 68909 w 3426259"/>
              <a:gd name="connsiteY116" fmla="*/ 1815153 h 3671248"/>
              <a:gd name="connsiteX117" fmla="*/ 41614 w 3426259"/>
              <a:gd name="connsiteY117" fmla="*/ 1460311 h 3671248"/>
              <a:gd name="connsiteX118" fmla="*/ 27966 w 3426259"/>
              <a:gd name="connsiteY118" fmla="*/ 1378424 h 3671248"/>
              <a:gd name="connsiteX119" fmla="*/ 671 w 3426259"/>
              <a:gd name="connsiteY119" fmla="*/ 1296538 h 3671248"/>
              <a:gd name="connsiteX120" fmla="*/ 14318 w 3426259"/>
              <a:gd name="connsiteY120" fmla="*/ 1064526 h 3671248"/>
              <a:gd name="connsiteX121" fmla="*/ 82557 w 3426259"/>
              <a:gd name="connsiteY121" fmla="*/ 1050878 h 3671248"/>
              <a:gd name="connsiteX122" fmla="*/ 164444 w 3426259"/>
              <a:gd name="connsiteY122" fmla="*/ 1078173 h 3671248"/>
              <a:gd name="connsiteX123" fmla="*/ 205387 w 3426259"/>
              <a:gd name="connsiteY123" fmla="*/ 1160060 h 3671248"/>
              <a:gd name="connsiteX124" fmla="*/ 219035 w 3426259"/>
              <a:gd name="connsiteY124" fmla="*/ 1255594 h 3671248"/>
              <a:gd name="connsiteX125" fmla="*/ 259978 w 3426259"/>
              <a:gd name="connsiteY125" fmla="*/ 1269242 h 3671248"/>
              <a:gd name="connsiteX126" fmla="*/ 341865 w 3426259"/>
              <a:gd name="connsiteY126" fmla="*/ 1228299 h 3671248"/>
              <a:gd name="connsiteX127" fmla="*/ 410103 w 3426259"/>
              <a:gd name="connsiteY127" fmla="*/ 1160060 h 3671248"/>
              <a:gd name="connsiteX128" fmla="*/ 437399 w 3426259"/>
              <a:gd name="connsiteY128" fmla="*/ 1064526 h 3671248"/>
              <a:gd name="connsiteX129" fmla="*/ 478342 w 3426259"/>
              <a:gd name="connsiteY129" fmla="*/ 941696 h 3671248"/>
              <a:gd name="connsiteX130" fmla="*/ 491990 w 3426259"/>
              <a:gd name="connsiteY130" fmla="*/ 900753 h 3671248"/>
              <a:gd name="connsiteX131" fmla="*/ 505638 w 3426259"/>
              <a:gd name="connsiteY131" fmla="*/ 859809 h 3671248"/>
              <a:gd name="connsiteX132" fmla="*/ 519286 w 3426259"/>
              <a:gd name="connsiteY132" fmla="*/ 723332 h 3671248"/>
              <a:gd name="connsiteX133" fmla="*/ 532933 w 3426259"/>
              <a:gd name="connsiteY133" fmla="*/ 668741 h 3671248"/>
              <a:gd name="connsiteX134" fmla="*/ 614820 w 3426259"/>
              <a:gd name="connsiteY134" fmla="*/ 682388 h 3671248"/>
              <a:gd name="connsiteX135" fmla="*/ 778593 w 3426259"/>
              <a:gd name="connsiteY135" fmla="*/ 696036 h 3671248"/>
              <a:gd name="connsiteX136" fmla="*/ 833184 w 3426259"/>
              <a:gd name="connsiteY136" fmla="*/ 641445 h 3671248"/>
              <a:gd name="connsiteX137" fmla="*/ 874127 w 3426259"/>
              <a:gd name="connsiteY137" fmla="*/ 627797 h 3671248"/>
              <a:gd name="connsiteX138" fmla="*/ 915071 w 3426259"/>
              <a:gd name="connsiteY138" fmla="*/ 586854 h 3671248"/>
              <a:gd name="connsiteX139" fmla="*/ 996957 w 3426259"/>
              <a:gd name="connsiteY139" fmla="*/ 532263 h 3671248"/>
              <a:gd name="connsiteX140" fmla="*/ 1010605 w 3426259"/>
              <a:gd name="connsiteY140" fmla="*/ 491320 h 3671248"/>
              <a:gd name="connsiteX141" fmla="*/ 1024253 w 3426259"/>
              <a:gd name="connsiteY141" fmla="*/ 600502 h 3671248"/>
              <a:gd name="connsiteX142" fmla="*/ 1051548 w 3426259"/>
              <a:gd name="connsiteY142" fmla="*/ 709684 h 3671248"/>
              <a:gd name="connsiteX143" fmla="*/ 1065196 w 3426259"/>
              <a:gd name="connsiteY143" fmla="*/ 750627 h 3671248"/>
              <a:gd name="connsiteX144" fmla="*/ 1092491 w 3426259"/>
              <a:gd name="connsiteY144" fmla="*/ 791570 h 3671248"/>
              <a:gd name="connsiteX145" fmla="*/ 1133435 w 3426259"/>
              <a:gd name="connsiteY145" fmla="*/ 805218 h 3671248"/>
              <a:gd name="connsiteX146" fmla="*/ 1160730 w 3426259"/>
              <a:gd name="connsiteY146" fmla="*/ 846161 h 3671248"/>
              <a:gd name="connsiteX147" fmla="*/ 1188026 w 3426259"/>
              <a:gd name="connsiteY147" fmla="*/ 928048 h 3671248"/>
              <a:gd name="connsiteX148" fmla="*/ 1201674 w 3426259"/>
              <a:gd name="connsiteY148" fmla="*/ 1105469 h 3671248"/>
              <a:gd name="connsiteX149" fmla="*/ 1242617 w 3426259"/>
              <a:gd name="connsiteY149" fmla="*/ 1187355 h 3671248"/>
              <a:gd name="connsiteX150" fmla="*/ 1283560 w 3426259"/>
              <a:gd name="connsiteY150" fmla="*/ 1214651 h 3671248"/>
              <a:gd name="connsiteX151" fmla="*/ 1324503 w 3426259"/>
              <a:gd name="connsiteY151" fmla="*/ 1228299 h 3671248"/>
              <a:gd name="connsiteX152" fmla="*/ 1406390 w 3426259"/>
              <a:gd name="connsiteY152" fmla="*/ 1269242 h 3671248"/>
              <a:gd name="connsiteX153" fmla="*/ 1460981 w 3426259"/>
              <a:gd name="connsiteY153" fmla="*/ 1255594 h 3671248"/>
              <a:gd name="connsiteX154" fmla="*/ 1474629 w 3426259"/>
              <a:gd name="connsiteY154" fmla="*/ 1201003 h 3671248"/>
              <a:gd name="connsiteX155" fmla="*/ 1501924 w 3426259"/>
              <a:gd name="connsiteY155" fmla="*/ 1160060 h 3671248"/>
              <a:gd name="connsiteX156" fmla="*/ 1515572 w 3426259"/>
              <a:gd name="connsiteY156" fmla="*/ 1091821 h 3671248"/>
              <a:gd name="connsiteX157" fmla="*/ 1529220 w 3426259"/>
              <a:gd name="connsiteY157" fmla="*/ 1037230 h 3671248"/>
              <a:gd name="connsiteX158" fmla="*/ 1570163 w 3426259"/>
              <a:gd name="connsiteY158" fmla="*/ 1023582 h 3671248"/>
              <a:gd name="connsiteX159" fmla="*/ 1829471 w 3426259"/>
              <a:gd name="connsiteY159" fmla="*/ 1037230 h 3671248"/>
              <a:gd name="connsiteX160" fmla="*/ 1884062 w 3426259"/>
              <a:gd name="connsiteY160" fmla="*/ 1023582 h 3671248"/>
              <a:gd name="connsiteX161" fmla="*/ 1938653 w 3426259"/>
              <a:gd name="connsiteY161" fmla="*/ 941696 h 3671248"/>
              <a:gd name="connsiteX162" fmla="*/ 1911357 w 3426259"/>
              <a:gd name="connsiteY162" fmla="*/ 750627 h 3671248"/>
              <a:gd name="connsiteX163" fmla="*/ 1884062 w 3426259"/>
              <a:gd name="connsiteY163" fmla="*/ 709684 h 3671248"/>
              <a:gd name="connsiteX164" fmla="*/ 1843118 w 3426259"/>
              <a:gd name="connsiteY164" fmla="*/ 668741 h 3671248"/>
              <a:gd name="connsiteX165" fmla="*/ 1788527 w 3426259"/>
              <a:gd name="connsiteY165" fmla="*/ 600502 h 3671248"/>
              <a:gd name="connsiteX166" fmla="*/ 1733936 w 3426259"/>
              <a:gd name="connsiteY166" fmla="*/ 545911 h 3671248"/>
              <a:gd name="connsiteX167" fmla="*/ 1706641 w 3426259"/>
              <a:gd name="connsiteY167" fmla="*/ 450376 h 3671248"/>
              <a:gd name="connsiteX168" fmla="*/ 1665697 w 3426259"/>
              <a:gd name="connsiteY168" fmla="*/ 436729 h 3671248"/>
              <a:gd name="connsiteX169" fmla="*/ 1638402 w 3426259"/>
              <a:gd name="connsiteY169" fmla="*/ 395785 h 3671248"/>
              <a:gd name="connsiteX170" fmla="*/ 1597459 w 3426259"/>
              <a:gd name="connsiteY170" fmla="*/ 368490 h 3671248"/>
              <a:gd name="connsiteX171" fmla="*/ 1583811 w 3426259"/>
              <a:gd name="connsiteY171" fmla="*/ 177421 h 3671248"/>
              <a:gd name="connsiteX172" fmla="*/ 1897709 w 3426259"/>
              <a:gd name="connsiteY172" fmla="*/ 68239 h 3671248"/>
              <a:gd name="connsiteX173" fmla="*/ 2771166 w 3426259"/>
              <a:gd name="connsiteY173" fmla="*/ 81887 h 3671248"/>
              <a:gd name="connsiteX174" fmla="*/ 3153303 w 3426259"/>
              <a:gd name="connsiteY174" fmla="*/ 95535 h 3671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3426259" h="3671248">
                <a:moveTo>
                  <a:pt x="3426259" y="0"/>
                </a:moveTo>
                <a:cubicBezTo>
                  <a:pt x="3335274" y="4549"/>
                  <a:pt x="3244060" y="5756"/>
                  <a:pt x="3153303" y="13648"/>
                </a:cubicBezTo>
                <a:cubicBezTo>
                  <a:pt x="3100967" y="18199"/>
                  <a:pt x="3115588" y="31612"/>
                  <a:pt x="3085065" y="68239"/>
                </a:cubicBezTo>
                <a:cubicBezTo>
                  <a:pt x="3072709" y="83066"/>
                  <a:pt x="3056477" y="94355"/>
                  <a:pt x="3044121" y="109182"/>
                </a:cubicBezTo>
                <a:cubicBezTo>
                  <a:pt x="2987254" y="177423"/>
                  <a:pt x="3050948" y="127378"/>
                  <a:pt x="2975883" y="177421"/>
                </a:cubicBezTo>
                <a:cubicBezTo>
                  <a:pt x="2966892" y="204393"/>
                  <a:pt x="2958990" y="240067"/>
                  <a:pt x="2934939" y="259308"/>
                </a:cubicBezTo>
                <a:cubicBezTo>
                  <a:pt x="2923706" y="268295"/>
                  <a:pt x="2907644" y="268406"/>
                  <a:pt x="2893996" y="272955"/>
                </a:cubicBezTo>
                <a:cubicBezTo>
                  <a:pt x="2776670" y="351174"/>
                  <a:pt x="2925109" y="257400"/>
                  <a:pt x="2812109" y="313899"/>
                </a:cubicBezTo>
                <a:cubicBezTo>
                  <a:pt x="2797438" y="321234"/>
                  <a:pt x="2787319" y="338344"/>
                  <a:pt x="2771166" y="341194"/>
                </a:cubicBezTo>
                <a:cubicBezTo>
                  <a:pt x="2708286" y="352290"/>
                  <a:pt x="2643787" y="350293"/>
                  <a:pt x="2580097" y="354842"/>
                </a:cubicBezTo>
                <a:cubicBezTo>
                  <a:pt x="2575548" y="368490"/>
                  <a:pt x="2572883" y="382918"/>
                  <a:pt x="2566450" y="395785"/>
                </a:cubicBezTo>
                <a:cubicBezTo>
                  <a:pt x="2559114" y="410456"/>
                  <a:pt x="2540323" y="420368"/>
                  <a:pt x="2539154" y="436729"/>
                </a:cubicBezTo>
                <a:cubicBezTo>
                  <a:pt x="2536492" y="474000"/>
                  <a:pt x="2547743" y="620212"/>
                  <a:pt x="2580097" y="668741"/>
                </a:cubicBezTo>
                <a:cubicBezTo>
                  <a:pt x="2589196" y="682389"/>
                  <a:pt x="2600057" y="695013"/>
                  <a:pt x="2607393" y="709684"/>
                </a:cubicBezTo>
                <a:cubicBezTo>
                  <a:pt x="2613827" y="722551"/>
                  <a:pt x="2612054" y="739393"/>
                  <a:pt x="2621041" y="750627"/>
                </a:cubicBezTo>
                <a:cubicBezTo>
                  <a:pt x="2631288" y="763435"/>
                  <a:pt x="2648336" y="768824"/>
                  <a:pt x="2661984" y="777923"/>
                </a:cubicBezTo>
                <a:cubicBezTo>
                  <a:pt x="2666533" y="791571"/>
                  <a:pt x="2668646" y="806290"/>
                  <a:pt x="2675632" y="818866"/>
                </a:cubicBezTo>
                <a:cubicBezTo>
                  <a:pt x="2691564" y="847543"/>
                  <a:pt x="2719849" y="869631"/>
                  <a:pt x="2730223" y="900753"/>
                </a:cubicBezTo>
                <a:cubicBezTo>
                  <a:pt x="2734772" y="914401"/>
                  <a:pt x="2736885" y="929120"/>
                  <a:pt x="2743871" y="941696"/>
                </a:cubicBezTo>
                <a:cubicBezTo>
                  <a:pt x="2759803" y="970373"/>
                  <a:pt x="2798462" y="1023582"/>
                  <a:pt x="2798462" y="1023582"/>
                </a:cubicBezTo>
                <a:cubicBezTo>
                  <a:pt x="2817411" y="1080430"/>
                  <a:pt x="2846930" y="1126418"/>
                  <a:pt x="2812109" y="1187355"/>
                </a:cubicBezTo>
                <a:cubicBezTo>
                  <a:pt x="2804972" y="1199845"/>
                  <a:pt x="2784814" y="1196454"/>
                  <a:pt x="2771166" y="1201003"/>
                </a:cubicBezTo>
                <a:cubicBezTo>
                  <a:pt x="2648028" y="1170219"/>
                  <a:pt x="2697573" y="1185571"/>
                  <a:pt x="2621041" y="1160060"/>
                </a:cubicBezTo>
                <a:cubicBezTo>
                  <a:pt x="2587813" y="1060379"/>
                  <a:pt x="2600723" y="1106086"/>
                  <a:pt x="2580097" y="1023582"/>
                </a:cubicBezTo>
                <a:cubicBezTo>
                  <a:pt x="2498211" y="1028131"/>
                  <a:pt x="2416167" y="1030419"/>
                  <a:pt x="2334438" y="1037230"/>
                </a:cubicBezTo>
                <a:cubicBezTo>
                  <a:pt x="2270248" y="1042579"/>
                  <a:pt x="2254860" y="1051882"/>
                  <a:pt x="2197960" y="1064526"/>
                </a:cubicBezTo>
                <a:cubicBezTo>
                  <a:pt x="2169925" y="1070756"/>
                  <a:pt x="2118046" y="1077187"/>
                  <a:pt x="2088778" y="1091821"/>
                </a:cubicBezTo>
                <a:cubicBezTo>
                  <a:pt x="2074107" y="1099157"/>
                  <a:pt x="2061483" y="1110018"/>
                  <a:pt x="2047835" y="1119117"/>
                </a:cubicBezTo>
                <a:cubicBezTo>
                  <a:pt x="2035080" y="1157382"/>
                  <a:pt x="2000214" y="1213128"/>
                  <a:pt x="2034187" y="1255594"/>
                </a:cubicBezTo>
                <a:cubicBezTo>
                  <a:pt x="2043174" y="1266828"/>
                  <a:pt x="2061298" y="1265290"/>
                  <a:pt x="2075130" y="1269242"/>
                </a:cubicBezTo>
                <a:cubicBezTo>
                  <a:pt x="2195097" y="1303519"/>
                  <a:pt x="2072489" y="1263813"/>
                  <a:pt x="2170665" y="1296538"/>
                </a:cubicBezTo>
                <a:cubicBezTo>
                  <a:pt x="2175214" y="1310186"/>
                  <a:pt x="2184312" y="1323095"/>
                  <a:pt x="2184312" y="1337481"/>
                </a:cubicBezTo>
                <a:cubicBezTo>
                  <a:pt x="2184312" y="1365735"/>
                  <a:pt x="2157171" y="1398665"/>
                  <a:pt x="2143369" y="1419367"/>
                </a:cubicBezTo>
                <a:cubicBezTo>
                  <a:pt x="2124801" y="1475072"/>
                  <a:pt x="2124913" y="1450309"/>
                  <a:pt x="2143369" y="1514902"/>
                </a:cubicBezTo>
                <a:cubicBezTo>
                  <a:pt x="2147321" y="1528734"/>
                  <a:pt x="2146845" y="1545673"/>
                  <a:pt x="2157017" y="1555845"/>
                </a:cubicBezTo>
                <a:cubicBezTo>
                  <a:pt x="2167189" y="1566017"/>
                  <a:pt x="2185093" y="1563059"/>
                  <a:pt x="2197960" y="1569493"/>
                </a:cubicBezTo>
                <a:cubicBezTo>
                  <a:pt x="2293910" y="1617468"/>
                  <a:pt x="2168767" y="1585098"/>
                  <a:pt x="2320790" y="1610436"/>
                </a:cubicBezTo>
                <a:cubicBezTo>
                  <a:pt x="2348086" y="1619535"/>
                  <a:pt x="2378737" y="1621772"/>
                  <a:pt x="2402677" y="1637732"/>
                </a:cubicBezTo>
                <a:cubicBezTo>
                  <a:pt x="2416325" y="1646830"/>
                  <a:pt x="2428949" y="1657692"/>
                  <a:pt x="2443620" y="1665027"/>
                </a:cubicBezTo>
                <a:cubicBezTo>
                  <a:pt x="2456487" y="1671461"/>
                  <a:pt x="2471340" y="1673008"/>
                  <a:pt x="2484563" y="1678675"/>
                </a:cubicBezTo>
                <a:cubicBezTo>
                  <a:pt x="2503263" y="1686689"/>
                  <a:pt x="2520957" y="1696872"/>
                  <a:pt x="2539154" y="1705970"/>
                </a:cubicBezTo>
                <a:cubicBezTo>
                  <a:pt x="2580097" y="1701421"/>
                  <a:pt x="2620789" y="1692323"/>
                  <a:pt x="2661984" y="1692323"/>
                </a:cubicBezTo>
                <a:cubicBezTo>
                  <a:pt x="2676370" y="1692323"/>
                  <a:pt x="2688971" y="1702481"/>
                  <a:pt x="2702927" y="1705970"/>
                </a:cubicBezTo>
                <a:cubicBezTo>
                  <a:pt x="2725431" y="1711596"/>
                  <a:pt x="2748420" y="1715069"/>
                  <a:pt x="2771166" y="1719618"/>
                </a:cubicBezTo>
                <a:cubicBezTo>
                  <a:pt x="2766617" y="1746914"/>
                  <a:pt x="2764229" y="1774659"/>
                  <a:pt x="2757518" y="1801505"/>
                </a:cubicBezTo>
                <a:cubicBezTo>
                  <a:pt x="2750540" y="1829418"/>
                  <a:pt x="2739321" y="1856096"/>
                  <a:pt x="2730223" y="1883391"/>
                </a:cubicBezTo>
                <a:cubicBezTo>
                  <a:pt x="2718206" y="1919442"/>
                  <a:pt x="2697180" y="1994489"/>
                  <a:pt x="2661984" y="2006221"/>
                </a:cubicBezTo>
                <a:lnTo>
                  <a:pt x="2621041" y="2019869"/>
                </a:lnTo>
                <a:cubicBezTo>
                  <a:pt x="2607393" y="2006221"/>
                  <a:pt x="2596156" y="1989632"/>
                  <a:pt x="2580097" y="1978926"/>
                </a:cubicBezTo>
                <a:cubicBezTo>
                  <a:pt x="2536248" y="1949693"/>
                  <a:pt x="2472128" y="1973656"/>
                  <a:pt x="2429972" y="1978926"/>
                </a:cubicBezTo>
                <a:cubicBezTo>
                  <a:pt x="2416324" y="1983475"/>
                  <a:pt x="2399201" y="1982401"/>
                  <a:pt x="2389029" y="1992573"/>
                </a:cubicBezTo>
                <a:cubicBezTo>
                  <a:pt x="2316242" y="2065360"/>
                  <a:pt x="2443618" y="2010773"/>
                  <a:pt x="2334438" y="2047164"/>
                </a:cubicBezTo>
                <a:cubicBezTo>
                  <a:pt x="2320790" y="2042615"/>
                  <a:pt x="2306361" y="2039951"/>
                  <a:pt x="2293494" y="2033517"/>
                </a:cubicBezTo>
                <a:cubicBezTo>
                  <a:pt x="2278823" y="2026182"/>
                  <a:pt x="2268872" y="2007853"/>
                  <a:pt x="2252551" y="2006221"/>
                </a:cubicBezTo>
                <a:cubicBezTo>
                  <a:pt x="2220543" y="2003020"/>
                  <a:pt x="2188862" y="2015320"/>
                  <a:pt x="2157017" y="2019869"/>
                </a:cubicBezTo>
                <a:cubicBezTo>
                  <a:pt x="2039682" y="2098091"/>
                  <a:pt x="2177764" y="1993935"/>
                  <a:pt x="2102426" y="2088108"/>
                </a:cubicBezTo>
                <a:cubicBezTo>
                  <a:pt x="2092180" y="2100916"/>
                  <a:pt x="2075131" y="2106305"/>
                  <a:pt x="2061483" y="2115403"/>
                </a:cubicBezTo>
                <a:cubicBezTo>
                  <a:pt x="2037461" y="2187469"/>
                  <a:pt x="2059805" y="2148367"/>
                  <a:pt x="1965948" y="2210938"/>
                </a:cubicBezTo>
                <a:lnTo>
                  <a:pt x="1925005" y="2238233"/>
                </a:lnTo>
                <a:cubicBezTo>
                  <a:pt x="1915906" y="2251881"/>
                  <a:pt x="1910517" y="2268929"/>
                  <a:pt x="1897709" y="2279176"/>
                </a:cubicBezTo>
                <a:cubicBezTo>
                  <a:pt x="1886475" y="2288163"/>
                  <a:pt x="1869633" y="2286390"/>
                  <a:pt x="1856766" y="2292824"/>
                </a:cubicBezTo>
                <a:cubicBezTo>
                  <a:pt x="1842095" y="2300160"/>
                  <a:pt x="1829471" y="2311021"/>
                  <a:pt x="1815823" y="2320120"/>
                </a:cubicBezTo>
                <a:cubicBezTo>
                  <a:pt x="1781517" y="2423035"/>
                  <a:pt x="1827794" y="2296176"/>
                  <a:pt x="1774880" y="2402006"/>
                </a:cubicBezTo>
                <a:cubicBezTo>
                  <a:pt x="1768446" y="2414873"/>
                  <a:pt x="1765781" y="2429302"/>
                  <a:pt x="1761232" y="2442950"/>
                </a:cubicBezTo>
                <a:cubicBezTo>
                  <a:pt x="1765781" y="2515738"/>
                  <a:pt x="1767966" y="2588712"/>
                  <a:pt x="1774880" y="2661314"/>
                </a:cubicBezTo>
                <a:cubicBezTo>
                  <a:pt x="1777079" y="2684406"/>
                  <a:pt x="1785650" y="2706535"/>
                  <a:pt x="1788527" y="2729553"/>
                </a:cubicBezTo>
                <a:cubicBezTo>
                  <a:pt x="1793758" y="2771401"/>
                  <a:pt x="1789068" y="2867110"/>
                  <a:pt x="1815823" y="2920621"/>
                </a:cubicBezTo>
                <a:cubicBezTo>
                  <a:pt x="1823158" y="2935292"/>
                  <a:pt x="1830774" y="2950763"/>
                  <a:pt x="1843118" y="2961564"/>
                </a:cubicBezTo>
                <a:cubicBezTo>
                  <a:pt x="1882598" y="2996109"/>
                  <a:pt x="1952073" y="3037360"/>
                  <a:pt x="2006891" y="3043451"/>
                </a:cubicBezTo>
                <a:lnTo>
                  <a:pt x="2129721" y="3057099"/>
                </a:lnTo>
                <a:cubicBezTo>
                  <a:pt x="2143369" y="3061648"/>
                  <a:pt x="2159431" y="3061760"/>
                  <a:pt x="2170665" y="3070747"/>
                </a:cubicBezTo>
                <a:cubicBezTo>
                  <a:pt x="2194715" y="3089987"/>
                  <a:pt x="2202618" y="3125662"/>
                  <a:pt x="2211608" y="3152633"/>
                </a:cubicBezTo>
                <a:cubicBezTo>
                  <a:pt x="2206578" y="3187841"/>
                  <a:pt x="2203368" y="3250998"/>
                  <a:pt x="2184312" y="3289111"/>
                </a:cubicBezTo>
                <a:cubicBezTo>
                  <a:pt x="2176977" y="3303782"/>
                  <a:pt x="2163679" y="3315065"/>
                  <a:pt x="2157017" y="3330054"/>
                </a:cubicBezTo>
                <a:cubicBezTo>
                  <a:pt x="2123013" y="3406564"/>
                  <a:pt x="2146548" y="3399937"/>
                  <a:pt x="2102426" y="3452884"/>
                </a:cubicBezTo>
                <a:cubicBezTo>
                  <a:pt x="2090070" y="3467711"/>
                  <a:pt x="2077542" y="3483121"/>
                  <a:pt x="2061483" y="3493827"/>
                </a:cubicBezTo>
                <a:cubicBezTo>
                  <a:pt x="2049513" y="3501807"/>
                  <a:pt x="2033406" y="3501041"/>
                  <a:pt x="2020539" y="3507475"/>
                </a:cubicBezTo>
                <a:cubicBezTo>
                  <a:pt x="2005868" y="3514810"/>
                  <a:pt x="1994585" y="3528108"/>
                  <a:pt x="1979596" y="3534770"/>
                </a:cubicBezTo>
                <a:cubicBezTo>
                  <a:pt x="1953304" y="3546455"/>
                  <a:pt x="1897709" y="3562066"/>
                  <a:pt x="1897709" y="3562066"/>
                </a:cubicBezTo>
                <a:cubicBezTo>
                  <a:pt x="1888611" y="3575714"/>
                  <a:pt x="1883222" y="3592762"/>
                  <a:pt x="1870414" y="3603009"/>
                </a:cubicBezTo>
                <a:cubicBezTo>
                  <a:pt x="1859181" y="3611996"/>
                  <a:pt x="1842338" y="3610223"/>
                  <a:pt x="1829471" y="3616657"/>
                </a:cubicBezTo>
                <a:cubicBezTo>
                  <a:pt x="1814800" y="3623993"/>
                  <a:pt x="1803198" y="3636617"/>
                  <a:pt x="1788527" y="3643953"/>
                </a:cubicBezTo>
                <a:cubicBezTo>
                  <a:pt x="1760553" y="3657940"/>
                  <a:pt x="1705294" y="3666058"/>
                  <a:pt x="1679345" y="3671248"/>
                </a:cubicBezTo>
                <a:cubicBezTo>
                  <a:pt x="1628645" y="3664910"/>
                  <a:pt x="1567248" y="3673766"/>
                  <a:pt x="1529220" y="3630305"/>
                </a:cubicBezTo>
                <a:cubicBezTo>
                  <a:pt x="1507618" y="3605617"/>
                  <a:pt x="1501925" y="3566615"/>
                  <a:pt x="1474629" y="3548418"/>
                </a:cubicBezTo>
                <a:cubicBezTo>
                  <a:pt x="1447333" y="3530221"/>
                  <a:pt x="1423864" y="3504201"/>
                  <a:pt x="1392742" y="3493827"/>
                </a:cubicBezTo>
                <a:cubicBezTo>
                  <a:pt x="1336238" y="3474992"/>
                  <a:pt x="1363769" y="3488159"/>
                  <a:pt x="1310856" y="3452884"/>
                </a:cubicBezTo>
                <a:cubicBezTo>
                  <a:pt x="1232629" y="3335547"/>
                  <a:pt x="1336791" y="3473632"/>
                  <a:pt x="1242617" y="3398293"/>
                </a:cubicBezTo>
                <a:cubicBezTo>
                  <a:pt x="1229809" y="3388046"/>
                  <a:pt x="1226218" y="3369609"/>
                  <a:pt x="1215321" y="3357350"/>
                </a:cubicBezTo>
                <a:cubicBezTo>
                  <a:pt x="1189675" y="3328499"/>
                  <a:pt x="1154848" y="3307581"/>
                  <a:pt x="1133435" y="3275463"/>
                </a:cubicBezTo>
                <a:cubicBezTo>
                  <a:pt x="1124336" y="3261815"/>
                  <a:pt x="1118947" y="3244767"/>
                  <a:pt x="1106139" y="3234520"/>
                </a:cubicBezTo>
                <a:cubicBezTo>
                  <a:pt x="1094905" y="3225533"/>
                  <a:pt x="1078844" y="3225421"/>
                  <a:pt x="1065196" y="3220872"/>
                </a:cubicBezTo>
                <a:cubicBezTo>
                  <a:pt x="986967" y="3103532"/>
                  <a:pt x="1091133" y="3241622"/>
                  <a:pt x="996957" y="3166281"/>
                </a:cubicBezTo>
                <a:cubicBezTo>
                  <a:pt x="984149" y="3156034"/>
                  <a:pt x="980163" y="3137939"/>
                  <a:pt x="969662" y="3125338"/>
                </a:cubicBezTo>
                <a:cubicBezTo>
                  <a:pt x="957306" y="3110510"/>
                  <a:pt x="941074" y="3099222"/>
                  <a:pt x="928718" y="3084394"/>
                </a:cubicBezTo>
                <a:cubicBezTo>
                  <a:pt x="918217" y="3071793"/>
                  <a:pt x="908758" y="3058122"/>
                  <a:pt x="901423" y="3043451"/>
                </a:cubicBezTo>
                <a:cubicBezTo>
                  <a:pt x="894989" y="3030584"/>
                  <a:pt x="896762" y="3013742"/>
                  <a:pt x="887775" y="3002508"/>
                </a:cubicBezTo>
                <a:cubicBezTo>
                  <a:pt x="877528" y="2989700"/>
                  <a:pt x="860480" y="2984311"/>
                  <a:pt x="846832" y="2975212"/>
                </a:cubicBezTo>
                <a:cubicBezTo>
                  <a:pt x="837733" y="2961564"/>
                  <a:pt x="830433" y="2946528"/>
                  <a:pt x="819536" y="2934269"/>
                </a:cubicBezTo>
                <a:cubicBezTo>
                  <a:pt x="793890" y="2905418"/>
                  <a:pt x="759062" y="2884500"/>
                  <a:pt x="737650" y="2852382"/>
                </a:cubicBezTo>
                <a:cubicBezTo>
                  <a:pt x="719453" y="2825087"/>
                  <a:pt x="710354" y="2788693"/>
                  <a:pt x="683059" y="2770496"/>
                </a:cubicBezTo>
                <a:lnTo>
                  <a:pt x="601172" y="2715905"/>
                </a:lnTo>
                <a:lnTo>
                  <a:pt x="560229" y="2688609"/>
                </a:lnTo>
                <a:cubicBezTo>
                  <a:pt x="551130" y="2674961"/>
                  <a:pt x="544531" y="2659264"/>
                  <a:pt x="532933" y="2647666"/>
                </a:cubicBezTo>
                <a:cubicBezTo>
                  <a:pt x="506475" y="2621208"/>
                  <a:pt x="484349" y="2617823"/>
                  <a:pt x="451047" y="2606723"/>
                </a:cubicBezTo>
                <a:cubicBezTo>
                  <a:pt x="441948" y="2593075"/>
                  <a:pt x="436095" y="2576580"/>
                  <a:pt x="423751" y="2565779"/>
                </a:cubicBezTo>
                <a:cubicBezTo>
                  <a:pt x="399063" y="2544177"/>
                  <a:pt x="341865" y="2511188"/>
                  <a:pt x="341865" y="2511188"/>
                </a:cubicBezTo>
                <a:lnTo>
                  <a:pt x="259978" y="2388358"/>
                </a:lnTo>
                <a:cubicBezTo>
                  <a:pt x="250880" y="2374710"/>
                  <a:pt x="237870" y="2362976"/>
                  <a:pt x="232683" y="2347415"/>
                </a:cubicBezTo>
                <a:lnTo>
                  <a:pt x="205387" y="2265529"/>
                </a:lnTo>
                <a:cubicBezTo>
                  <a:pt x="200838" y="2251881"/>
                  <a:pt x="195228" y="2238542"/>
                  <a:pt x="191739" y="2224585"/>
                </a:cubicBezTo>
                <a:cubicBezTo>
                  <a:pt x="187190" y="2206388"/>
                  <a:pt x="182160" y="2188304"/>
                  <a:pt x="178091" y="2169994"/>
                </a:cubicBezTo>
                <a:cubicBezTo>
                  <a:pt x="173059" y="2147350"/>
                  <a:pt x="170547" y="2124134"/>
                  <a:pt x="164444" y="2101755"/>
                </a:cubicBezTo>
                <a:cubicBezTo>
                  <a:pt x="156874" y="2073997"/>
                  <a:pt x="144126" y="2047782"/>
                  <a:pt x="137148" y="2019869"/>
                </a:cubicBezTo>
                <a:cubicBezTo>
                  <a:pt x="119522" y="1949365"/>
                  <a:pt x="133904" y="1980885"/>
                  <a:pt x="96205" y="1924335"/>
                </a:cubicBezTo>
                <a:cubicBezTo>
                  <a:pt x="91656" y="1901589"/>
                  <a:pt x="88183" y="1878600"/>
                  <a:pt x="82557" y="1856096"/>
                </a:cubicBezTo>
                <a:cubicBezTo>
                  <a:pt x="79068" y="1842140"/>
                  <a:pt x="70415" y="1829460"/>
                  <a:pt x="68909" y="1815153"/>
                </a:cubicBezTo>
                <a:cubicBezTo>
                  <a:pt x="25375" y="1401573"/>
                  <a:pt x="79467" y="1763130"/>
                  <a:pt x="41614" y="1460311"/>
                </a:cubicBezTo>
                <a:cubicBezTo>
                  <a:pt x="38182" y="1432853"/>
                  <a:pt x="34677" y="1405270"/>
                  <a:pt x="27966" y="1378424"/>
                </a:cubicBezTo>
                <a:cubicBezTo>
                  <a:pt x="20988" y="1350511"/>
                  <a:pt x="671" y="1296538"/>
                  <a:pt x="671" y="1296538"/>
                </a:cubicBezTo>
                <a:cubicBezTo>
                  <a:pt x="5220" y="1219201"/>
                  <a:pt x="-10180" y="1138022"/>
                  <a:pt x="14318" y="1064526"/>
                </a:cubicBezTo>
                <a:cubicBezTo>
                  <a:pt x="21653" y="1042520"/>
                  <a:pt x="59455" y="1048778"/>
                  <a:pt x="82557" y="1050878"/>
                </a:cubicBezTo>
                <a:cubicBezTo>
                  <a:pt x="111211" y="1053483"/>
                  <a:pt x="164444" y="1078173"/>
                  <a:pt x="164444" y="1078173"/>
                </a:cubicBezTo>
                <a:cubicBezTo>
                  <a:pt x="187447" y="1112678"/>
                  <a:pt x="197315" y="1119702"/>
                  <a:pt x="205387" y="1160060"/>
                </a:cubicBezTo>
                <a:cubicBezTo>
                  <a:pt x="211696" y="1191603"/>
                  <a:pt x="204649" y="1226822"/>
                  <a:pt x="219035" y="1255594"/>
                </a:cubicBezTo>
                <a:cubicBezTo>
                  <a:pt x="225469" y="1268461"/>
                  <a:pt x="246330" y="1264693"/>
                  <a:pt x="259978" y="1269242"/>
                </a:cubicBezTo>
                <a:cubicBezTo>
                  <a:pt x="293276" y="1258142"/>
                  <a:pt x="315410" y="1254754"/>
                  <a:pt x="341865" y="1228299"/>
                </a:cubicBezTo>
                <a:cubicBezTo>
                  <a:pt x="432853" y="1137311"/>
                  <a:pt x="300919" y="1232849"/>
                  <a:pt x="410103" y="1160060"/>
                </a:cubicBezTo>
                <a:cubicBezTo>
                  <a:pt x="455957" y="1022501"/>
                  <a:pt x="386004" y="1235845"/>
                  <a:pt x="437399" y="1064526"/>
                </a:cubicBezTo>
                <a:cubicBezTo>
                  <a:pt x="437413" y="1064479"/>
                  <a:pt x="471510" y="962191"/>
                  <a:pt x="478342" y="941696"/>
                </a:cubicBezTo>
                <a:lnTo>
                  <a:pt x="491990" y="900753"/>
                </a:lnTo>
                <a:lnTo>
                  <a:pt x="505638" y="859809"/>
                </a:lnTo>
                <a:cubicBezTo>
                  <a:pt x="510187" y="814317"/>
                  <a:pt x="512820" y="768592"/>
                  <a:pt x="519286" y="723332"/>
                </a:cubicBezTo>
                <a:cubicBezTo>
                  <a:pt x="521939" y="704764"/>
                  <a:pt x="515693" y="676130"/>
                  <a:pt x="532933" y="668741"/>
                </a:cubicBezTo>
                <a:cubicBezTo>
                  <a:pt x="558368" y="657840"/>
                  <a:pt x="587524" y="677839"/>
                  <a:pt x="614820" y="682388"/>
                </a:cubicBezTo>
                <a:cubicBezTo>
                  <a:pt x="722958" y="718435"/>
                  <a:pt x="668326" y="714414"/>
                  <a:pt x="778593" y="696036"/>
                </a:cubicBezTo>
                <a:cubicBezTo>
                  <a:pt x="887774" y="659641"/>
                  <a:pt x="760396" y="714233"/>
                  <a:pt x="833184" y="641445"/>
                </a:cubicBezTo>
                <a:cubicBezTo>
                  <a:pt x="843356" y="631273"/>
                  <a:pt x="860479" y="632346"/>
                  <a:pt x="874127" y="627797"/>
                </a:cubicBezTo>
                <a:cubicBezTo>
                  <a:pt x="887775" y="614149"/>
                  <a:pt x="899836" y="598704"/>
                  <a:pt x="915071" y="586854"/>
                </a:cubicBezTo>
                <a:cubicBezTo>
                  <a:pt x="940966" y="566714"/>
                  <a:pt x="996957" y="532263"/>
                  <a:pt x="996957" y="532263"/>
                </a:cubicBezTo>
                <a:cubicBezTo>
                  <a:pt x="1001506" y="518615"/>
                  <a:pt x="1005262" y="477963"/>
                  <a:pt x="1010605" y="491320"/>
                </a:cubicBezTo>
                <a:cubicBezTo>
                  <a:pt x="1024227" y="525374"/>
                  <a:pt x="1017494" y="564453"/>
                  <a:pt x="1024253" y="600502"/>
                </a:cubicBezTo>
                <a:cubicBezTo>
                  <a:pt x="1031166" y="637374"/>
                  <a:pt x="1039685" y="674095"/>
                  <a:pt x="1051548" y="709684"/>
                </a:cubicBezTo>
                <a:cubicBezTo>
                  <a:pt x="1056097" y="723332"/>
                  <a:pt x="1058762" y="737760"/>
                  <a:pt x="1065196" y="750627"/>
                </a:cubicBezTo>
                <a:cubicBezTo>
                  <a:pt x="1072531" y="765298"/>
                  <a:pt x="1079683" y="781324"/>
                  <a:pt x="1092491" y="791570"/>
                </a:cubicBezTo>
                <a:cubicBezTo>
                  <a:pt x="1103725" y="800557"/>
                  <a:pt x="1119787" y="800669"/>
                  <a:pt x="1133435" y="805218"/>
                </a:cubicBezTo>
                <a:cubicBezTo>
                  <a:pt x="1142533" y="818866"/>
                  <a:pt x="1154068" y="831172"/>
                  <a:pt x="1160730" y="846161"/>
                </a:cubicBezTo>
                <a:cubicBezTo>
                  <a:pt x="1172415" y="872453"/>
                  <a:pt x="1188026" y="928048"/>
                  <a:pt x="1188026" y="928048"/>
                </a:cubicBezTo>
                <a:cubicBezTo>
                  <a:pt x="1192575" y="987188"/>
                  <a:pt x="1194317" y="1046612"/>
                  <a:pt x="1201674" y="1105469"/>
                </a:cubicBezTo>
                <a:cubicBezTo>
                  <a:pt x="1204846" y="1130843"/>
                  <a:pt x="1225199" y="1169937"/>
                  <a:pt x="1242617" y="1187355"/>
                </a:cubicBezTo>
                <a:cubicBezTo>
                  <a:pt x="1254215" y="1198953"/>
                  <a:pt x="1268889" y="1207315"/>
                  <a:pt x="1283560" y="1214651"/>
                </a:cubicBezTo>
                <a:cubicBezTo>
                  <a:pt x="1296427" y="1221085"/>
                  <a:pt x="1311636" y="1221865"/>
                  <a:pt x="1324503" y="1228299"/>
                </a:cubicBezTo>
                <a:cubicBezTo>
                  <a:pt x="1430330" y="1281212"/>
                  <a:pt x="1303479" y="1234938"/>
                  <a:pt x="1406390" y="1269242"/>
                </a:cubicBezTo>
                <a:cubicBezTo>
                  <a:pt x="1424587" y="1264693"/>
                  <a:pt x="1447718" y="1268857"/>
                  <a:pt x="1460981" y="1255594"/>
                </a:cubicBezTo>
                <a:cubicBezTo>
                  <a:pt x="1474244" y="1242331"/>
                  <a:pt x="1467240" y="1218243"/>
                  <a:pt x="1474629" y="1201003"/>
                </a:cubicBezTo>
                <a:cubicBezTo>
                  <a:pt x="1481090" y="1185927"/>
                  <a:pt x="1492826" y="1173708"/>
                  <a:pt x="1501924" y="1160060"/>
                </a:cubicBezTo>
                <a:cubicBezTo>
                  <a:pt x="1506473" y="1137314"/>
                  <a:pt x="1510540" y="1114465"/>
                  <a:pt x="1515572" y="1091821"/>
                </a:cubicBezTo>
                <a:cubicBezTo>
                  <a:pt x="1519641" y="1073511"/>
                  <a:pt x="1517503" y="1051877"/>
                  <a:pt x="1529220" y="1037230"/>
                </a:cubicBezTo>
                <a:cubicBezTo>
                  <a:pt x="1538207" y="1025996"/>
                  <a:pt x="1556515" y="1028131"/>
                  <a:pt x="1570163" y="1023582"/>
                </a:cubicBezTo>
                <a:cubicBezTo>
                  <a:pt x="1656599" y="1028131"/>
                  <a:pt x="1742915" y="1037230"/>
                  <a:pt x="1829471" y="1037230"/>
                </a:cubicBezTo>
                <a:cubicBezTo>
                  <a:pt x="1848228" y="1037230"/>
                  <a:pt x="1869946" y="1035934"/>
                  <a:pt x="1884062" y="1023582"/>
                </a:cubicBezTo>
                <a:cubicBezTo>
                  <a:pt x="1908750" y="1001980"/>
                  <a:pt x="1938653" y="941696"/>
                  <a:pt x="1938653" y="941696"/>
                </a:cubicBezTo>
                <a:cubicBezTo>
                  <a:pt x="1935166" y="903335"/>
                  <a:pt x="1937613" y="803140"/>
                  <a:pt x="1911357" y="750627"/>
                </a:cubicBezTo>
                <a:cubicBezTo>
                  <a:pt x="1904022" y="735956"/>
                  <a:pt x="1894563" y="722285"/>
                  <a:pt x="1884062" y="709684"/>
                </a:cubicBezTo>
                <a:cubicBezTo>
                  <a:pt x="1871706" y="694857"/>
                  <a:pt x="1856766" y="682389"/>
                  <a:pt x="1843118" y="668741"/>
                </a:cubicBezTo>
                <a:cubicBezTo>
                  <a:pt x="1808816" y="565827"/>
                  <a:pt x="1859078" y="688691"/>
                  <a:pt x="1788527" y="600502"/>
                </a:cubicBezTo>
                <a:cubicBezTo>
                  <a:pt x="1735590" y="534331"/>
                  <a:pt x="1823269" y="575686"/>
                  <a:pt x="1733936" y="545911"/>
                </a:cubicBezTo>
                <a:cubicBezTo>
                  <a:pt x="1733817" y="545437"/>
                  <a:pt x="1713168" y="456903"/>
                  <a:pt x="1706641" y="450376"/>
                </a:cubicBezTo>
                <a:cubicBezTo>
                  <a:pt x="1696468" y="440204"/>
                  <a:pt x="1679345" y="441278"/>
                  <a:pt x="1665697" y="436729"/>
                </a:cubicBezTo>
                <a:cubicBezTo>
                  <a:pt x="1656599" y="423081"/>
                  <a:pt x="1650000" y="407384"/>
                  <a:pt x="1638402" y="395785"/>
                </a:cubicBezTo>
                <a:cubicBezTo>
                  <a:pt x="1626804" y="384187"/>
                  <a:pt x="1601437" y="384403"/>
                  <a:pt x="1597459" y="368490"/>
                </a:cubicBezTo>
                <a:cubicBezTo>
                  <a:pt x="1581973" y="306545"/>
                  <a:pt x="1588360" y="241111"/>
                  <a:pt x="1583811" y="177421"/>
                </a:cubicBezTo>
                <a:cubicBezTo>
                  <a:pt x="1610935" y="-12442"/>
                  <a:pt x="1567483" y="68239"/>
                  <a:pt x="1897709" y="68239"/>
                </a:cubicBezTo>
                <a:cubicBezTo>
                  <a:pt x="2188897" y="68239"/>
                  <a:pt x="2480014" y="77338"/>
                  <a:pt x="2771166" y="81887"/>
                </a:cubicBezTo>
                <a:cubicBezTo>
                  <a:pt x="3034892" y="99469"/>
                  <a:pt x="2907493" y="95535"/>
                  <a:pt x="3153303" y="95535"/>
                </a:cubicBezTo>
              </a:path>
            </a:pathLst>
          </a:cu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590647" y="2717063"/>
            <a:ext cx="184340" cy="17183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42691" y="2774417"/>
            <a:ext cx="169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N. Bering 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Sea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72" name="Freeform 71"/>
          <p:cNvSpPr/>
          <p:nvPr/>
        </p:nvSpPr>
        <p:spPr>
          <a:xfrm rot="1785742">
            <a:off x="-160060" y="3420101"/>
            <a:ext cx="2033633" cy="641585"/>
          </a:xfrm>
          <a:custGeom>
            <a:avLst/>
            <a:gdLst>
              <a:gd name="connsiteX0" fmla="*/ 0 w 3752850"/>
              <a:gd name="connsiteY0" fmla="*/ 0 h 1239125"/>
              <a:gd name="connsiteX1" fmla="*/ 47625 w 3752850"/>
              <a:gd name="connsiteY1" fmla="*/ 9525 h 1239125"/>
              <a:gd name="connsiteX2" fmla="*/ 114300 w 3752850"/>
              <a:gd name="connsiteY2" fmla="*/ 47625 h 1239125"/>
              <a:gd name="connsiteX3" fmla="*/ 142875 w 3752850"/>
              <a:gd name="connsiteY3" fmla="*/ 57150 h 1239125"/>
              <a:gd name="connsiteX4" fmla="*/ 171450 w 3752850"/>
              <a:gd name="connsiteY4" fmla="*/ 76200 h 1239125"/>
              <a:gd name="connsiteX5" fmla="*/ 228600 w 3752850"/>
              <a:gd name="connsiteY5" fmla="*/ 95250 h 1239125"/>
              <a:gd name="connsiteX6" fmla="*/ 257175 w 3752850"/>
              <a:gd name="connsiteY6" fmla="*/ 104775 h 1239125"/>
              <a:gd name="connsiteX7" fmla="*/ 285750 w 3752850"/>
              <a:gd name="connsiteY7" fmla="*/ 114300 h 1239125"/>
              <a:gd name="connsiteX8" fmla="*/ 371475 w 3752850"/>
              <a:gd name="connsiteY8" fmla="*/ 133350 h 1239125"/>
              <a:gd name="connsiteX9" fmla="*/ 400050 w 3752850"/>
              <a:gd name="connsiteY9" fmla="*/ 161925 h 1239125"/>
              <a:gd name="connsiteX10" fmla="*/ 495300 w 3752850"/>
              <a:gd name="connsiteY10" fmla="*/ 190500 h 1239125"/>
              <a:gd name="connsiteX11" fmla="*/ 552450 w 3752850"/>
              <a:gd name="connsiteY11" fmla="*/ 219075 h 1239125"/>
              <a:gd name="connsiteX12" fmla="*/ 581025 w 3752850"/>
              <a:gd name="connsiteY12" fmla="*/ 238125 h 1239125"/>
              <a:gd name="connsiteX13" fmla="*/ 638175 w 3752850"/>
              <a:gd name="connsiteY13" fmla="*/ 257175 h 1239125"/>
              <a:gd name="connsiteX14" fmla="*/ 771525 w 3752850"/>
              <a:gd name="connsiteY14" fmla="*/ 295275 h 1239125"/>
              <a:gd name="connsiteX15" fmla="*/ 838200 w 3752850"/>
              <a:gd name="connsiteY15" fmla="*/ 304800 h 1239125"/>
              <a:gd name="connsiteX16" fmla="*/ 952500 w 3752850"/>
              <a:gd name="connsiteY16" fmla="*/ 342900 h 1239125"/>
              <a:gd name="connsiteX17" fmla="*/ 981075 w 3752850"/>
              <a:gd name="connsiteY17" fmla="*/ 352425 h 1239125"/>
              <a:gd name="connsiteX18" fmla="*/ 1066800 w 3752850"/>
              <a:gd name="connsiteY18" fmla="*/ 390525 h 1239125"/>
              <a:gd name="connsiteX19" fmla="*/ 1133475 w 3752850"/>
              <a:gd name="connsiteY19" fmla="*/ 409575 h 1239125"/>
              <a:gd name="connsiteX20" fmla="*/ 1190625 w 3752850"/>
              <a:gd name="connsiteY20" fmla="*/ 428625 h 1239125"/>
              <a:gd name="connsiteX21" fmla="*/ 1219200 w 3752850"/>
              <a:gd name="connsiteY21" fmla="*/ 447675 h 1239125"/>
              <a:gd name="connsiteX22" fmla="*/ 1257300 w 3752850"/>
              <a:gd name="connsiteY22" fmla="*/ 466725 h 1239125"/>
              <a:gd name="connsiteX23" fmla="*/ 1295400 w 3752850"/>
              <a:gd name="connsiteY23" fmla="*/ 495300 h 1239125"/>
              <a:gd name="connsiteX24" fmla="*/ 1352550 w 3752850"/>
              <a:gd name="connsiteY24" fmla="*/ 514350 h 1239125"/>
              <a:gd name="connsiteX25" fmla="*/ 1438275 w 3752850"/>
              <a:gd name="connsiteY25" fmla="*/ 542925 h 1239125"/>
              <a:gd name="connsiteX26" fmla="*/ 1466850 w 3752850"/>
              <a:gd name="connsiteY26" fmla="*/ 552450 h 1239125"/>
              <a:gd name="connsiteX27" fmla="*/ 1495425 w 3752850"/>
              <a:gd name="connsiteY27" fmla="*/ 561975 h 1239125"/>
              <a:gd name="connsiteX28" fmla="*/ 1524000 w 3752850"/>
              <a:gd name="connsiteY28" fmla="*/ 581025 h 1239125"/>
              <a:gd name="connsiteX29" fmla="*/ 1600200 w 3752850"/>
              <a:gd name="connsiteY29" fmla="*/ 628650 h 1239125"/>
              <a:gd name="connsiteX30" fmla="*/ 1628775 w 3752850"/>
              <a:gd name="connsiteY30" fmla="*/ 647700 h 1239125"/>
              <a:gd name="connsiteX31" fmla="*/ 1733550 w 3752850"/>
              <a:gd name="connsiteY31" fmla="*/ 676275 h 1239125"/>
              <a:gd name="connsiteX32" fmla="*/ 1790700 w 3752850"/>
              <a:gd name="connsiteY32" fmla="*/ 695325 h 1239125"/>
              <a:gd name="connsiteX33" fmla="*/ 1819275 w 3752850"/>
              <a:gd name="connsiteY33" fmla="*/ 704850 h 1239125"/>
              <a:gd name="connsiteX34" fmla="*/ 1847850 w 3752850"/>
              <a:gd name="connsiteY34" fmla="*/ 714375 h 1239125"/>
              <a:gd name="connsiteX35" fmla="*/ 1876425 w 3752850"/>
              <a:gd name="connsiteY35" fmla="*/ 723900 h 1239125"/>
              <a:gd name="connsiteX36" fmla="*/ 1952625 w 3752850"/>
              <a:gd name="connsiteY36" fmla="*/ 762000 h 1239125"/>
              <a:gd name="connsiteX37" fmla="*/ 2019300 w 3752850"/>
              <a:gd name="connsiteY37" fmla="*/ 781050 h 1239125"/>
              <a:gd name="connsiteX38" fmla="*/ 2076450 w 3752850"/>
              <a:gd name="connsiteY38" fmla="*/ 800100 h 1239125"/>
              <a:gd name="connsiteX39" fmla="*/ 2114550 w 3752850"/>
              <a:gd name="connsiteY39" fmla="*/ 809625 h 1239125"/>
              <a:gd name="connsiteX40" fmla="*/ 2143125 w 3752850"/>
              <a:gd name="connsiteY40" fmla="*/ 819150 h 1239125"/>
              <a:gd name="connsiteX41" fmla="*/ 2190750 w 3752850"/>
              <a:gd name="connsiteY41" fmla="*/ 828675 h 1239125"/>
              <a:gd name="connsiteX42" fmla="*/ 2286000 w 3752850"/>
              <a:gd name="connsiteY42" fmla="*/ 857250 h 1239125"/>
              <a:gd name="connsiteX43" fmla="*/ 2362200 w 3752850"/>
              <a:gd name="connsiteY43" fmla="*/ 866775 h 1239125"/>
              <a:gd name="connsiteX44" fmla="*/ 2447925 w 3752850"/>
              <a:gd name="connsiteY44" fmla="*/ 885825 h 1239125"/>
              <a:gd name="connsiteX45" fmla="*/ 2505075 w 3752850"/>
              <a:gd name="connsiteY45" fmla="*/ 895350 h 1239125"/>
              <a:gd name="connsiteX46" fmla="*/ 2562225 w 3752850"/>
              <a:gd name="connsiteY46" fmla="*/ 914400 h 1239125"/>
              <a:gd name="connsiteX47" fmla="*/ 2638425 w 3752850"/>
              <a:gd name="connsiteY47" fmla="*/ 933450 h 1239125"/>
              <a:gd name="connsiteX48" fmla="*/ 2724150 w 3752850"/>
              <a:gd name="connsiteY48" fmla="*/ 981075 h 1239125"/>
              <a:gd name="connsiteX49" fmla="*/ 2790825 w 3752850"/>
              <a:gd name="connsiteY49" fmla="*/ 990600 h 1239125"/>
              <a:gd name="connsiteX50" fmla="*/ 2924175 w 3752850"/>
              <a:gd name="connsiteY50" fmla="*/ 1028700 h 1239125"/>
              <a:gd name="connsiteX51" fmla="*/ 2962275 w 3752850"/>
              <a:gd name="connsiteY51" fmla="*/ 1038225 h 1239125"/>
              <a:gd name="connsiteX52" fmla="*/ 3019425 w 3752850"/>
              <a:gd name="connsiteY52" fmla="*/ 1057275 h 1239125"/>
              <a:gd name="connsiteX53" fmla="*/ 3048000 w 3752850"/>
              <a:gd name="connsiteY53" fmla="*/ 1066800 h 1239125"/>
              <a:gd name="connsiteX54" fmla="*/ 3076575 w 3752850"/>
              <a:gd name="connsiteY54" fmla="*/ 1076325 h 1239125"/>
              <a:gd name="connsiteX55" fmla="*/ 3124200 w 3752850"/>
              <a:gd name="connsiteY55" fmla="*/ 1085850 h 1239125"/>
              <a:gd name="connsiteX56" fmla="*/ 3238500 w 3752850"/>
              <a:gd name="connsiteY56" fmla="*/ 1104900 h 1239125"/>
              <a:gd name="connsiteX57" fmla="*/ 3295650 w 3752850"/>
              <a:gd name="connsiteY57" fmla="*/ 1123950 h 1239125"/>
              <a:gd name="connsiteX58" fmla="*/ 3324225 w 3752850"/>
              <a:gd name="connsiteY58" fmla="*/ 1133475 h 1239125"/>
              <a:gd name="connsiteX59" fmla="*/ 3362325 w 3752850"/>
              <a:gd name="connsiteY59" fmla="*/ 1143000 h 1239125"/>
              <a:gd name="connsiteX60" fmla="*/ 3419475 w 3752850"/>
              <a:gd name="connsiteY60" fmla="*/ 1162050 h 1239125"/>
              <a:gd name="connsiteX61" fmla="*/ 3457575 w 3752850"/>
              <a:gd name="connsiteY61" fmla="*/ 1171575 h 1239125"/>
              <a:gd name="connsiteX62" fmla="*/ 3514725 w 3752850"/>
              <a:gd name="connsiteY62" fmla="*/ 1190625 h 1239125"/>
              <a:gd name="connsiteX63" fmla="*/ 3600450 w 3752850"/>
              <a:gd name="connsiteY63" fmla="*/ 1209675 h 1239125"/>
              <a:gd name="connsiteX64" fmla="*/ 3629025 w 3752850"/>
              <a:gd name="connsiteY64" fmla="*/ 1219200 h 1239125"/>
              <a:gd name="connsiteX65" fmla="*/ 3676650 w 3752850"/>
              <a:gd name="connsiteY65" fmla="*/ 1228725 h 1239125"/>
              <a:gd name="connsiteX66" fmla="*/ 3705225 w 3752850"/>
              <a:gd name="connsiteY66" fmla="*/ 1238250 h 1239125"/>
              <a:gd name="connsiteX67" fmla="*/ 3752850 w 3752850"/>
              <a:gd name="connsiteY67" fmla="*/ 1238250 h 123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752850" h="1239125">
                <a:moveTo>
                  <a:pt x="0" y="0"/>
                </a:moveTo>
                <a:cubicBezTo>
                  <a:pt x="15875" y="3175"/>
                  <a:pt x="32266" y="4405"/>
                  <a:pt x="47625" y="9525"/>
                </a:cubicBezTo>
                <a:cubicBezTo>
                  <a:pt x="97722" y="26224"/>
                  <a:pt x="72494" y="26722"/>
                  <a:pt x="114300" y="47625"/>
                </a:cubicBezTo>
                <a:cubicBezTo>
                  <a:pt x="123280" y="52115"/>
                  <a:pt x="133895" y="52660"/>
                  <a:pt x="142875" y="57150"/>
                </a:cubicBezTo>
                <a:cubicBezTo>
                  <a:pt x="153114" y="62270"/>
                  <a:pt x="160989" y="71551"/>
                  <a:pt x="171450" y="76200"/>
                </a:cubicBezTo>
                <a:cubicBezTo>
                  <a:pt x="189800" y="84355"/>
                  <a:pt x="209550" y="88900"/>
                  <a:pt x="228600" y="95250"/>
                </a:cubicBezTo>
                <a:lnTo>
                  <a:pt x="257175" y="104775"/>
                </a:lnTo>
                <a:cubicBezTo>
                  <a:pt x="266700" y="107950"/>
                  <a:pt x="275905" y="112331"/>
                  <a:pt x="285750" y="114300"/>
                </a:cubicBezTo>
                <a:cubicBezTo>
                  <a:pt x="346212" y="126392"/>
                  <a:pt x="317669" y="119898"/>
                  <a:pt x="371475" y="133350"/>
                </a:cubicBezTo>
                <a:cubicBezTo>
                  <a:pt x="381000" y="142875"/>
                  <a:pt x="388354" y="155242"/>
                  <a:pt x="400050" y="161925"/>
                </a:cubicBezTo>
                <a:cubicBezTo>
                  <a:pt x="493229" y="215170"/>
                  <a:pt x="371126" y="107717"/>
                  <a:pt x="495300" y="190500"/>
                </a:cubicBezTo>
                <a:cubicBezTo>
                  <a:pt x="577192" y="245095"/>
                  <a:pt x="473580" y="179640"/>
                  <a:pt x="552450" y="219075"/>
                </a:cubicBezTo>
                <a:cubicBezTo>
                  <a:pt x="562689" y="224195"/>
                  <a:pt x="570564" y="233476"/>
                  <a:pt x="581025" y="238125"/>
                </a:cubicBezTo>
                <a:cubicBezTo>
                  <a:pt x="599375" y="246280"/>
                  <a:pt x="619125" y="250825"/>
                  <a:pt x="638175" y="257175"/>
                </a:cubicBezTo>
                <a:cubicBezTo>
                  <a:pt x="680649" y="271333"/>
                  <a:pt x="727705" y="289015"/>
                  <a:pt x="771525" y="295275"/>
                </a:cubicBezTo>
                <a:lnTo>
                  <a:pt x="838200" y="304800"/>
                </a:lnTo>
                <a:lnTo>
                  <a:pt x="952500" y="342900"/>
                </a:lnTo>
                <a:cubicBezTo>
                  <a:pt x="962025" y="346075"/>
                  <a:pt x="972721" y="346856"/>
                  <a:pt x="981075" y="352425"/>
                </a:cubicBezTo>
                <a:cubicBezTo>
                  <a:pt x="1026358" y="382614"/>
                  <a:pt x="998790" y="367855"/>
                  <a:pt x="1066800" y="390525"/>
                </a:cubicBezTo>
                <a:cubicBezTo>
                  <a:pt x="1162832" y="422536"/>
                  <a:pt x="1013874" y="373695"/>
                  <a:pt x="1133475" y="409575"/>
                </a:cubicBezTo>
                <a:cubicBezTo>
                  <a:pt x="1152709" y="415345"/>
                  <a:pt x="1173917" y="417486"/>
                  <a:pt x="1190625" y="428625"/>
                </a:cubicBezTo>
                <a:cubicBezTo>
                  <a:pt x="1200150" y="434975"/>
                  <a:pt x="1209261" y="441995"/>
                  <a:pt x="1219200" y="447675"/>
                </a:cubicBezTo>
                <a:cubicBezTo>
                  <a:pt x="1231528" y="454720"/>
                  <a:pt x="1245259" y="459200"/>
                  <a:pt x="1257300" y="466725"/>
                </a:cubicBezTo>
                <a:cubicBezTo>
                  <a:pt x="1270762" y="475139"/>
                  <a:pt x="1281201" y="488200"/>
                  <a:pt x="1295400" y="495300"/>
                </a:cubicBezTo>
                <a:cubicBezTo>
                  <a:pt x="1313361" y="504280"/>
                  <a:pt x="1333500" y="508000"/>
                  <a:pt x="1352550" y="514350"/>
                </a:cubicBezTo>
                <a:lnTo>
                  <a:pt x="1438275" y="542925"/>
                </a:lnTo>
                <a:lnTo>
                  <a:pt x="1466850" y="552450"/>
                </a:lnTo>
                <a:cubicBezTo>
                  <a:pt x="1476375" y="555625"/>
                  <a:pt x="1487071" y="556406"/>
                  <a:pt x="1495425" y="561975"/>
                </a:cubicBezTo>
                <a:lnTo>
                  <a:pt x="1524000" y="581025"/>
                </a:lnTo>
                <a:cubicBezTo>
                  <a:pt x="1569697" y="649571"/>
                  <a:pt x="1504986" y="565174"/>
                  <a:pt x="1600200" y="628650"/>
                </a:cubicBezTo>
                <a:cubicBezTo>
                  <a:pt x="1609725" y="635000"/>
                  <a:pt x="1618314" y="643051"/>
                  <a:pt x="1628775" y="647700"/>
                </a:cubicBezTo>
                <a:cubicBezTo>
                  <a:pt x="1689729" y="674791"/>
                  <a:pt x="1675550" y="660457"/>
                  <a:pt x="1733550" y="676275"/>
                </a:cubicBezTo>
                <a:cubicBezTo>
                  <a:pt x="1752923" y="681559"/>
                  <a:pt x="1771650" y="688975"/>
                  <a:pt x="1790700" y="695325"/>
                </a:cubicBezTo>
                <a:lnTo>
                  <a:pt x="1819275" y="704850"/>
                </a:lnTo>
                <a:lnTo>
                  <a:pt x="1847850" y="714375"/>
                </a:lnTo>
                <a:cubicBezTo>
                  <a:pt x="1857375" y="717550"/>
                  <a:pt x="1867445" y="719410"/>
                  <a:pt x="1876425" y="723900"/>
                </a:cubicBezTo>
                <a:cubicBezTo>
                  <a:pt x="1901825" y="736600"/>
                  <a:pt x="1925684" y="753020"/>
                  <a:pt x="1952625" y="762000"/>
                </a:cubicBezTo>
                <a:cubicBezTo>
                  <a:pt x="2048657" y="794011"/>
                  <a:pt x="1899699" y="745170"/>
                  <a:pt x="2019300" y="781050"/>
                </a:cubicBezTo>
                <a:cubicBezTo>
                  <a:pt x="2038534" y="786820"/>
                  <a:pt x="2056969" y="795230"/>
                  <a:pt x="2076450" y="800100"/>
                </a:cubicBezTo>
                <a:cubicBezTo>
                  <a:pt x="2089150" y="803275"/>
                  <a:pt x="2101963" y="806029"/>
                  <a:pt x="2114550" y="809625"/>
                </a:cubicBezTo>
                <a:cubicBezTo>
                  <a:pt x="2124204" y="812383"/>
                  <a:pt x="2133385" y="816715"/>
                  <a:pt x="2143125" y="819150"/>
                </a:cubicBezTo>
                <a:cubicBezTo>
                  <a:pt x="2158831" y="823077"/>
                  <a:pt x="2175131" y="824415"/>
                  <a:pt x="2190750" y="828675"/>
                </a:cubicBezTo>
                <a:cubicBezTo>
                  <a:pt x="2230675" y="839564"/>
                  <a:pt x="2247745" y="850874"/>
                  <a:pt x="2286000" y="857250"/>
                </a:cubicBezTo>
                <a:cubicBezTo>
                  <a:pt x="2311249" y="861458"/>
                  <a:pt x="2336900" y="862883"/>
                  <a:pt x="2362200" y="866775"/>
                </a:cubicBezTo>
                <a:cubicBezTo>
                  <a:pt x="2434287" y="877865"/>
                  <a:pt x="2384719" y="873184"/>
                  <a:pt x="2447925" y="885825"/>
                </a:cubicBezTo>
                <a:cubicBezTo>
                  <a:pt x="2466863" y="889613"/>
                  <a:pt x="2486339" y="890666"/>
                  <a:pt x="2505075" y="895350"/>
                </a:cubicBezTo>
                <a:cubicBezTo>
                  <a:pt x="2524556" y="900220"/>
                  <a:pt x="2542534" y="910462"/>
                  <a:pt x="2562225" y="914400"/>
                </a:cubicBezTo>
                <a:cubicBezTo>
                  <a:pt x="2575420" y="917039"/>
                  <a:pt x="2621950" y="924297"/>
                  <a:pt x="2638425" y="933450"/>
                </a:cubicBezTo>
                <a:cubicBezTo>
                  <a:pt x="2681390" y="957319"/>
                  <a:pt x="2683739" y="972993"/>
                  <a:pt x="2724150" y="981075"/>
                </a:cubicBezTo>
                <a:cubicBezTo>
                  <a:pt x="2746165" y="985478"/>
                  <a:pt x="2768810" y="986197"/>
                  <a:pt x="2790825" y="990600"/>
                </a:cubicBezTo>
                <a:cubicBezTo>
                  <a:pt x="2968991" y="1026233"/>
                  <a:pt x="2778924" y="992387"/>
                  <a:pt x="2924175" y="1028700"/>
                </a:cubicBezTo>
                <a:cubicBezTo>
                  <a:pt x="2936875" y="1031875"/>
                  <a:pt x="2949736" y="1034463"/>
                  <a:pt x="2962275" y="1038225"/>
                </a:cubicBezTo>
                <a:cubicBezTo>
                  <a:pt x="2981509" y="1043995"/>
                  <a:pt x="3000375" y="1050925"/>
                  <a:pt x="3019425" y="1057275"/>
                </a:cubicBezTo>
                <a:lnTo>
                  <a:pt x="3048000" y="1066800"/>
                </a:lnTo>
                <a:cubicBezTo>
                  <a:pt x="3057525" y="1069975"/>
                  <a:pt x="3066730" y="1074356"/>
                  <a:pt x="3076575" y="1076325"/>
                </a:cubicBezTo>
                <a:cubicBezTo>
                  <a:pt x="3092450" y="1079500"/>
                  <a:pt x="3108231" y="1083188"/>
                  <a:pt x="3124200" y="1085850"/>
                </a:cubicBezTo>
                <a:cubicBezTo>
                  <a:pt x="3159246" y="1091691"/>
                  <a:pt x="3203225" y="1095280"/>
                  <a:pt x="3238500" y="1104900"/>
                </a:cubicBezTo>
                <a:cubicBezTo>
                  <a:pt x="3257873" y="1110184"/>
                  <a:pt x="3276600" y="1117600"/>
                  <a:pt x="3295650" y="1123950"/>
                </a:cubicBezTo>
                <a:cubicBezTo>
                  <a:pt x="3305175" y="1127125"/>
                  <a:pt x="3314485" y="1131040"/>
                  <a:pt x="3324225" y="1133475"/>
                </a:cubicBezTo>
                <a:cubicBezTo>
                  <a:pt x="3336925" y="1136650"/>
                  <a:pt x="3349786" y="1139238"/>
                  <a:pt x="3362325" y="1143000"/>
                </a:cubicBezTo>
                <a:cubicBezTo>
                  <a:pt x="3381559" y="1148770"/>
                  <a:pt x="3399994" y="1157180"/>
                  <a:pt x="3419475" y="1162050"/>
                </a:cubicBezTo>
                <a:cubicBezTo>
                  <a:pt x="3432175" y="1165225"/>
                  <a:pt x="3445036" y="1167813"/>
                  <a:pt x="3457575" y="1171575"/>
                </a:cubicBezTo>
                <a:cubicBezTo>
                  <a:pt x="3476809" y="1177345"/>
                  <a:pt x="3495034" y="1186687"/>
                  <a:pt x="3514725" y="1190625"/>
                </a:cubicBezTo>
                <a:cubicBezTo>
                  <a:pt x="3547461" y="1197172"/>
                  <a:pt x="3569063" y="1200707"/>
                  <a:pt x="3600450" y="1209675"/>
                </a:cubicBezTo>
                <a:cubicBezTo>
                  <a:pt x="3610104" y="1212433"/>
                  <a:pt x="3619285" y="1216765"/>
                  <a:pt x="3629025" y="1219200"/>
                </a:cubicBezTo>
                <a:cubicBezTo>
                  <a:pt x="3644731" y="1223127"/>
                  <a:pt x="3660944" y="1224798"/>
                  <a:pt x="3676650" y="1228725"/>
                </a:cubicBezTo>
                <a:cubicBezTo>
                  <a:pt x="3686390" y="1231160"/>
                  <a:pt x="3695262" y="1237005"/>
                  <a:pt x="3705225" y="1238250"/>
                </a:cubicBezTo>
                <a:cubicBezTo>
                  <a:pt x="3720977" y="1240219"/>
                  <a:pt x="3736975" y="1238250"/>
                  <a:pt x="3752850" y="1238250"/>
                </a:cubicBezTo>
              </a:path>
            </a:pathLst>
          </a:custGeom>
          <a:noFill/>
          <a:ln w="762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40340" y="4879032"/>
            <a:ext cx="1834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S. Bering Sea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6147078"/>
            <a:ext cx="9259907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          Thermal barrier - two ecosystems     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773850" y="152457"/>
            <a:ext cx="3156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0066"/>
                </a:solidFill>
              </a:rPr>
              <a:t>Sea ice</a:t>
            </a:r>
          </a:p>
        </p:txBody>
      </p:sp>
      <p:sp>
        <p:nvSpPr>
          <p:cNvPr id="7" name="Freeform 6"/>
          <p:cNvSpPr/>
          <p:nvPr/>
        </p:nvSpPr>
        <p:spPr>
          <a:xfrm>
            <a:off x="4544704" y="1282441"/>
            <a:ext cx="4203511" cy="683859"/>
          </a:xfrm>
          <a:custGeom>
            <a:avLst/>
            <a:gdLst>
              <a:gd name="connsiteX0" fmla="*/ 3439236 w 4203511"/>
              <a:gd name="connsiteY0" fmla="*/ 14096 h 683859"/>
              <a:gd name="connsiteX1" fmla="*/ 3493827 w 4203511"/>
              <a:gd name="connsiteY1" fmla="*/ 123278 h 683859"/>
              <a:gd name="connsiteX2" fmla="*/ 3575714 w 4203511"/>
              <a:gd name="connsiteY2" fmla="*/ 150574 h 683859"/>
              <a:gd name="connsiteX3" fmla="*/ 3807726 w 4203511"/>
              <a:gd name="connsiteY3" fmla="*/ 177869 h 683859"/>
              <a:gd name="connsiteX4" fmla="*/ 3848669 w 4203511"/>
              <a:gd name="connsiteY4" fmla="*/ 205165 h 683859"/>
              <a:gd name="connsiteX5" fmla="*/ 3889612 w 4203511"/>
              <a:gd name="connsiteY5" fmla="*/ 218813 h 683859"/>
              <a:gd name="connsiteX6" fmla="*/ 3998795 w 4203511"/>
              <a:gd name="connsiteY6" fmla="*/ 273404 h 683859"/>
              <a:gd name="connsiteX7" fmla="*/ 4053386 w 4203511"/>
              <a:gd name="connsiteY7" fmla="*/ 259756 h 683859"/>
              <a:gd name="connsiteX8" fmla="*/ 4121624 w 4203511"/>
              <a:gd name="connsiteY8" fmla="*/ 177869 h 683859"/>
              <a:gd name="connsiteX9" fmla="*/ 4162568 w 4203511"/>
              <a:gd name="connsiteY9" fmla="*/ 164222 h 683859"/>
              <a:gd name="connsiteX10" fmla="*/ 4203511 w 4203511"/>
              <a:gd name="connsiteY10" fmla="*/ 246108 h 683859"/>
              <a:gd name="connsiteX11" fmla="*/ 4162568 w 4203511"/>
              <a:gd name="connsiteY11" fmla="*/ 368938 h 683859"/>
              <a:gd name="connsiteX12" fmla="*/ 4121624 w 4203511"/>
              <a:gd name="connsiteY12" fmla="*/ 382586 h 683859"/>
              <a:gd name="connsiteX13" fmla="*/ 3998795 w 4203511"/>
              <a:gd name="connsiteY13" fmla="*/ 478120 h 683859"/>
              <a:gd name="connsiteX14" fmla="*/ 3862317 w 4203511"/>
              <a:gd name="connsiteY14" fmla="*/ 464472 h 683859"/>
              <a:gd name="connsiteX15" fmla="*/ 3835021 w 4203511"/>
              <a:gd name="connsiteY15" fmla="*/ 423529 h 683859"/>
              <a:gd name="connsiteX16" fmla="*/ 3875965 w 4203511"/>
              <a:gd name="connsiteY16" fmla="*/ 341643 h 683859"/>
              <a:gd name="connsiteX17" fmla="*/ 3862317 w 4203511"/>
              <a:gd name="connsiteY17" fmla="*/ 273404 h 683859"/>
              <a:gd name="connsiteX18" fmla="*/ 3780430 w 4203511"/>
              <a:gd name="connsiteY18" fmla="*/ 246108 h 683859"/>
              <a:gd name="connsiteX19" fmla="*/ 3439236 w 4203511"/>
              <a:gd name="connsiteY19" fmla="*/ 259756 h 683859"/>
              <a:gd name="connsiteX20" fmla="*/ 3357350 w 4203511"/>
              <a:gd name="connsiteY20" fmla="*/ 246108 h 683859"/>
              <a:gd name="connsiteX21" fmla="*/ 3138986 w 4203511"/>
              <a:gd name="connsiteY21" fmla="*/ 232460 h 683859"/>
              <a:gd name="connsiteX22" fmla="*/ 3098042 w 4203511"/>
              <a:gd name="connsiteY22" fmla="*/ 218813 h 683859"/>
              <a:gd name="connsiteX23" fmla="*/ 2934269 w 4203511"/>
              <a:gd name="connsiteY23" fmla="*/ 246108 h 683859"/>
              <a:gd name="connsiteX24" fmla="*/ 2825087 w 4203511"/>
              <a:gd name="connsiteY24" fmla="*/ 341643 h 683859"/>
              <a:gd name="connsiteX25" fmla="*/ 2784144 w 4203511"/>
              <a:gd name="connsiteY25" fmla="*/ 368938 h 683859"/>
              <a:gd name="connsiteX26" fmla="*/ 2702257 w 4203511"/>
              <a:gd name="connsiteY26" fmla="*/ 341643 h 683859"/>
              <a:gd name="connsiteX27" fmla="*/ 2620371 w 4203511"/>
              <a:gd name="connsiteY27" fmla="*/ 273404 h 683859"/>
              <a:gd name="connsiteX28" fmla="*/ 2552132 w 4203511"/>
              <a:gd name="connsiteY28" fmla="*/ 218813 h 683859"/>
              <a:gd name="connsiteX29" fmla="*/ 2470245 w 4203511"/>
              <a:gd name="connsiteY29" fmla="*/ 164222 h 683859"/>
              <a:gd name="connsiteX30" fmla="*/ 2429302 w 4203511"/>
              <a:gd name="connsiteY30" fmla="*/ 177869 h 683859"/>
              <a:gd name="connsiteX31" fmla="*/ 2415654 w 4203511"/>
              <a:gd name="connsiteY31" fmla="*/ 232460 h 683859"/>
              <a:gd name="connsiteX32" fmla="*/ 2402006 w 4203511"/>
              <a:gd name="connsiteY32" fmla="*/ 273404 h 683859"/>
              <a:gd name="connsiteX33" fmla="*/ 2251881 w 4203511"/>
              <a:gd name="connsiteY33" fmla="*/ 259756 h 683859"/>
              <a:gd name="connsiteX34" fmla="*/ 2210938 w 4203511"/>
              <a:gd name="connsiteY34" fmla="*/ 273404 h 683859"/>
              <a:gd name="connsiteX35" fmla="*/ 2169995 w 4203511"/>
              <a:gd name="connsiteY35" fmla="*/ 314347 h 683859"/>
              <a:gd name="connsiteX36" fmla="*/ 2088108 w 4203511"/>
              <a:gd name="connsiteY36" fmla="*/ 368938 h 683859"/>
              <a:gd name="connsiteX37" fmla="*/ 2047165 w 4203511"/>
              <a:gd name="connsiteY37" fmla="*/ 396234 h 683859"/>
              <a:gd name="connsiteX38" fmla="*/ 2006221 w 4203511"/>
              <a:gd name="connsiteY38" fmla="*/ 423529 h 683859"/>
              <a:gd name="connsiteX39" fmla="*/ 1965278 w 4203511"/>
              <a:gd name="connsiteY39" fmla="*/ 450825 h 683859"/>
              <a:gd name="connsiteX40" fmla="*/ 1924335 w 4203511"/>
              <a:gd name="connsiteY40" fmla="*/ 464472 h 683859"/>
              <a:gd name="connsiteX41" fmla="*/ 1842448 w 4203511"/>
              <a:gd name="connsiteY41" fmla="*/ 437177 h 683859"/>
              <a:gd name="connsiteX42" fmla="*/ 1760562 w 4203511"/>
              <a:gd name="connsiteY42" fmla="*/ 464472 h 683859"/>
              <a:gd name="connsiteX43" fmla="*/ 1733266 w 4203511"/>
              <a:gd name="connsiteY43" fmla="*/ 560007 h 683859"/>
              <a:gd name="connsiteX44" fmla="*/ 1719618 w 4203511"/>
              <a:gd name="connsiteY44" fmla="*/ 600950 h 683859"/>
              <a:gd name="connsiteX45" fmla="*/ 1705971 w 4203511"/>
              <a:gd name="connsiteY45" fmla="*/ 682837 h 683859"/>
              <a:gd name="connsiteX46" fmla="*/ 1624084 w 4203511"/>
              <a:gd name="connsiteY46" fmla="*/ 628246 h 683859"/>
              <a:gd name="connsiteX47" fmla="*/ 1514902 w 4203511"/>
              <a:gd name="connsiteY47" fmla="*/ 600950 h 683859"/>
              <a:gd name="connsiteX48" fmla="*/ 1473959 w 4203511"/>
              <a:gd name="connsiteY48" fmla="*/ 587302 h 683859"/>
              <a:gd name="connsiteX49" fmla="*/ 1446663 w 4203511"/>
              <a:gd name="connsiteY49" fmla="*/ 546359 h 683859"/>
              <a:gd name="connsiteX50" fmla="*/ 1214651 w 4203511"/>
              <a:gd name="connsiteY50" fmla="*/ 505416 h 683859"/>
              <a:gd name="connsiteX51" fmla="*/ 1132765 w 4203511"/>
              <a:gd name="connsiteY51" fmla="*/ 464472 h 683859"/>
              <a:gd name="connsiteX52" fmla="*/ 1091821 w 4203511"/>
              <a:gd name="connsiteY52" fmla="*/ 437177 h 683859"/>
              <a:gd name="connsiteX53" fmla="*/ 1050878 w 4203511"/>
              <a:gd name="connsiteY53" fmla="*/ 423529 h 683859"/>
              <a:gd name="connsiteX54" fmla="*/ 928048 w 4203511"/>
              <a:gd name="connsiteY54" fmla="*/ 355290 h 683859"/>
              <a:gd name="connsiteX55" fmla="*/ 641445 w 4203511"/>
              <a:gd name="connsiteY55" fmla="*/ 341643 h 683859"/>
              <a:gd name="connsiteX56" fmla="*/ 573206 w 4203511"/>
              <a:gd name="connsiteY56" fmla="*/ 287052 h 683859"/>
              <a:gd name="connsiteX57" fmla="*/ 491320 w 4203511"/>
              <a:gd name="connsiteY57" fmla="*/ 259756 h 683859"/>
              <a:gd name="connsiteX58" fmla="*/ 450377 w 4203511"/>
              <a:gd name="connsiteY58" fmla="*/ 246108 h 683859"/>
              <a:gd name="connsiteX59" fmla="*/ 409433 w 4203511"/>
              <a:gd name="connsiteY59" fmla="*/ 232460 h 683859"/>
              <a:gd name="connsiteX60" fmla="*/ 286603 w 4203511"/>
              <a:gd name="connsiteY60" fmla="*/ 164222 h 683859"/>
              <a:gd name="connsiteX61" fmla="*/ 232012 w 4203511"/>
              <a:gd name="connsiteY61" fmla="*/ 177869 h 683859"/>
              <a:gd name="connsiteX62" fmla="*/ 81887 w 4203511"/>
              <a:gd name="connsiteY62" fmla="*/ 136926 h 683859"/>
              <a:gd name="connsiteX63" fmla="*/ 0 w 4203511"/>
              <a:gd name="connsiteY63" fmla="*/ 95983 h 683859"/>
              <a:gd name="connsiteX64" fmla="*/ 13648 w 4203511"/>
              <a:gd name="connsiteY64" fmla="*/ 27744 h 683859"/>
              <a:gd name="connsiteX65" fmla="*/ 95535 w 4203511"/>
              <a:gd name="connsiteY65" fmla="*/ 14096 h 683859"/>
              <a:gd name="connsiteX66" fmla="*/ 150126 w 4203511"/>
              <a:gd name="connsiteY66" fmla="*/ 27744 h 683859"/>
              <a:gd name="connsiteX67" fmla="*/ 382138 w 4203511"/>
              <a:gd name="connsiteY67" fmla="*/ 41392 h 683859"/>
              <a:gd name="connsiteX68" fmla="*/ 450377 w 4203511"/>
              <a:gd name="connsiteY68" fmla="*/ 55040 h 683859"/>
              <a:gd name="connsiteX69" fmla="*/ 532263 w 4203511"/>
              <a:gd name="connsiteY69" fmla="*/ 82335 h 683859"/>
              <a:gd name="connsiteX70" fmla="*/ 750627 w 4203511"/>
              <a:gd name="connsiteY70" fmla="*/ 68687 h 683859"/>
              <a:gd name="connsiteX71" fmla="*/ 791571 w 4203511"/>
              <a:gd name="connsiteY71" fmla="*/ 55040 h 683859"/>
              <a:gd name="connsiteX72" fmla="*/ 1228299 w 4203511"/>
              <a:gd name="connsiteY72" fmla="*/ 41392 h 683859"/>
              <a:gd name="connsiteX73" fmla="*/ 1978926 w 4203511"/>
              <a:gd name="connsiteY73" fmla="*/ 68687 h 683859"/>
              <a:gd name="connsiteX74" fmla="*/ 2183642 w 4203511"/>
              <a:gd name="connsiteY74" fmla="*/ 55040 h 683859"/>
              <a:gd name="connsiteX75" fmla="*/ 2347415 w 4203511"/>
              <a:gd name="connsiteY75" fmla="*/ 14096 h 683859"/>
              <a:gd name="connsiteX76" fmla="*/ 2388359 w 4203511"/>
              <a:gd name="connsiteY76" fmla="*/ 449 h 683859"/>
              <a:gd name="connsiteX77" fmla="*/ 2947917 w 4203511"/>
              <a:gd name="connsiteY77" fmla="*/ 14096 h 683859"/>
              <a:gd name="connsiteX78" fmla="*/ 2988860 w 4203511"/>
              <a:gd name="connsiteY78" fmla="*/ 27744 h 683859"/>
              <a:gd name="connsiteX79" fmla="*/ 3111690 w 4203511"/>
              <a:gd name="connsiteY79" fmla="*/ 41392 h 683859"/>
              <a:gd name="connsiteX80" fmla="*/ 3370997 w 4203511"/>
              <a:gd name="connsiteY80" fmla="*/ 68687 h 683859"/>
              <a:gd name="connsiteX81" fmla="*/ 3493827 w 4203511"/>
              <a:gd name="connsiteY81" fmla="*/ 109631 h 683859"/>
              <a:gd name="connsiteX82" fmla="*/ 3534771 w 4203511"/>
              <a:gd name="connsiteY82" fmla="*/ 123278 h 683859"/>
              <a:gd name="connsiteX83" fmla="*/ 3575714 w 4203511"/>
              <a:gd name="connsiteY83" fmla="*/ 136926 h 683859"/>
              <a:gd name="connsiteX84" fmla="*/ 3616657 w 4203511"/>
              <a:gd name="connsiteY84" fmla="*/ 177869 h 683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4203511" h="683859">
                <a:moveTo>
                  <a:pt x="3439236" y="14096"/>
                </a:moveTo>
                <a:cubicBezTo>
                  <a:pt x="3444126" y="26320"/>
                  <a:pt x="3472023" y="109650"/>
                  <a:pt x="3493827" y="123278"/>
                </a:cubicBezTo>
                <a:cubicBezTo>
                  <a:pt x="3518226" y="138527"/>
                  <a:pt x="3548418" y="141475"/>
                  <a:pt x="3575714" y="150574"/>
                </a:cubicBezTo>
                <a:cubicBezTo>
                  <a:pt x="3677233" y="184414"/>
                  <a:pt x="3602303" y="163197"/>
                  <a:pt x="3807726" y="177869"/>
                </a:cubicBezTo>
                <a:cubicBezTo>
                  <a:pt x="3821374" y="186968"/>
                  <a:pt x="3833998" y="197829"/>
                  <a:pt x="3848669" y="205165"/>
                </a:cubicBezTo>
                <a:cubicBezTo>
                  <a:pt x="3861536" y="211599"/>
                  <a:pt x="3878378" y="209826"/>
                  <a:pt x="3889612" y="218813"/>
                </a:cubicBezTo>
                <a:cubicBezTo>
                  <a:pt x="3979391" y="290636"/>
                  <a:pt x="3821212" y="243806"/>
                  <a:pt x="3998795" y="273404"/>
                </a:cubicBezTo>
                <a:cubicBezTo>
                  <a:pt x="4016992" y="268855"/>
                  <a:pt x="4037100" y="269062"/>
                  <a:pt x="4053386" y="259756"/>
                </a:cubicBezTo>
                <a:cubicBezTo>
                  <a:pt x="4144364" y="207768"/>
                  <a:pt x="4050958" y="234402"/>
                  <a:pt x="4121624" y="177869"/>
                </a:cubicBezTo>
                <a:cubicBezTo>
                  <a:pt x="4132858" y="168882"/>
                  <a:pt x="4148920" y="168771"/>
                  <a:pt x="4162568" y="164222"/>
                </a:cubicBezTo>
                <a:cubicBezTo>
                  <a:pt x="4176368" y="184922"/>
                  <a:pt x="4203511" y="217857"/>
                  <a:pt x="4203511" y="246108"/>
                </a:cubicBezTo>
                <a:cubicBezTo>
                  <a:pt x="4203511" y="280736"/>
                  <a:pt x="4195525" y="342573"/>
                  <a:pt x="4162568" y="368938"/>
                </a:cubicBezTo>
                <a:cubicBezTo>
                  <a:pt x="4151334" y="377925"/>
                  <a:pt x="4134200" y="375599"/>
                  <a:pt x="4121624" y="382586"/>
                </a:cubicBezTo>
                <a:cubicBezTo>
                  <a:pt x="4048166" y="423396"/>
                  <a:pt x="4048528" y="428387"/>
                  <a:pt x="3998795" y="478120"/>
                </a:cubicBezTo>
                <a:cubicBezTo>
                  <a:pt x="3953302" y="473571"/>
                  <a:pt x="3905690" y="478930"/>
                  <a:pt x="3862317" y="464472"/>
                </a:cubicBezTo>
                <a:cubicBezTo>
                  <a:pt x="3846756" y="459285"/>
                  <a:pt x="3837718" y="439708"/>
                  <a:pt x="3835021" y="423529"/>
                </a:cubicBezTo>
                <a:cubicBezTo>
                  <a:pt x="3831254" y="400927"/>
                  <a:pt x="3866459" y="355901"/>
                  <a:pt x="3875965" y="341643"/>
                </a:cubicBezTo>
                <a:cubicBezTo>
                  <a:pt x="3871416" y="318897"/>
                  <a:pt x="3878720" y="289807"/>
                  <a:pt x="3862317" y="273404"/>
                </a:cubicBezTo>
                <a:cubicBezTo>
                  <a:pt x="3841972" y="253059"/>
                  <a:pt x="3780430" y="246108"/>
                  <a:pt x="3780430" y="246108"/>
                </a:cubicBezTo>
                <a:cubicBezTo>
                  <a:pt x="3666699" y="250657"/>
                  <a:pt x="3553058" y="259756"/>
                  <a:pt x="3439236" y="259756"/>
                </a:cubicBezTo>
                <a:cubicBezTo>
                  <a:pt x="3411564" y="259756"/>
                  <a:pt x="3384908" y="248613"/>
                  <a:pt x="3357350" y="246108"/>
                </a:cubicBezTo>
                <a:cubicBezTo>
                  <a:pt x="3284719" y="239505"/>
                  <a:pt x="3211774" y="237009"/>
                  <a:pt x="3138986" y="232460"/>
                </a:cubicBezTo>
                <a:cubicBezTo>
                  <a:pt x="3125338" y="227911"/>
                  <a:pt x="3112428" y="218813"/>
                  <a:pt x="3098042" y="218813"/>
                </a:cubicBezTo>
                <a:cubicBezTo>
                  <a:pt x="3006620" y="218813"/>
                  <a:pt x="2998332" y="224753"/>
                  <a:pt x="2934269" y="246108"/>
                </a:cubicBezTo>
                <a:cubicBezTo>
                  <a:pt x="2888777" y="314348"/>
                  <a:pt x="2920622" y="277954"/>
                  <a:pt x="2825087" y="341643"/>
                </a:cubicBezTo>
                <a:lnTo>
                  <a:pt x="2784144" y="368938"/>
                </a:lnTo>
                <a:cubicBezTo>
                  <a:pt x="2756848" y="359840"/>
                  <a:pt x="2722602" y="361988"/>
                  <a:pt x="2702257" y="341643"/>
                </a:cubicBezTo>
                <a:cubicBezTo>
                  <a:pt x="2649716" y="289101"/>
                  <a:pt x="2677373" y="311405"/>
                  <a:pt x="2620371" y="273404"/>
                </a:cubicBezTo>
                <a:cubicBezTo>
                  <a:pt x="2569935" y="197751"/>
                  <a:pt x="2621932" y="257590"/>
                  <a:pt x="2552132" y="218813"/>
                </a:cubicBezTo>
                <a:cubicBezTo>
                  <a:pt x="2523455" y="202882"/>
                  <a:pt x="2470245" y="164222"/>
                  <a:pt x="2470245" y="164222"/>
                </a:cubicBezTo>
                <a:cubicBezTo>
                  <a:pt x="2456597" y="168771"/>
                  <a:pt x="2438289" y="166636"/>
                  <a:pt x="2429302" y="177869"/>
                </a:cubicBezTo>
                <a:cubicBezTo>
                  <a:pt x="2417584" y="192516"/>
                  <a:pt x="2420807" y="214425"/>
                  <a:pt x="2415654" y="232460"/>
                </a:cubicBezTo>
                <a:cubicBezTo>
                  <a:pt x="2411702" y="246293"/>
                  <a:pt x="2406555" y="259756"/>
                  <a:pt x="2402006" y="273404"/>
                </a:cubicBezTo>
                <a:cubicBezTo>
                  <a:pt x="2308368" y="242191"/>
                  <a:pt x="2340066" y="237709"/>
                  <a:pt x="2251881" y="259756"/>
                </a:cubicBezTo>
                <a:cubicBezTo>
                  <a:pt x="2237925" y="263245"/>
                  <a:pt x="2224586" y="268855"/>
                  <a:pt x="2210938" y="273404"/>
                </a:cubicBezTo>
                <a:cubicBezTo>
                  <a:pt x="2197290" y="287052"/>
                  <a:pt x="2185230" y="302498"/>
                  <a:pt x="2169995" y="314347"/>
                </a:cubicBezTo>
                <a:cubicBezTo>
                  <a:pt x="2144100" y="334487"/>
                  <a:pt x="2115404" y="350741"/>
                  <a:pt x="2088108" y="368938"/>
                </a:cubicBezTo>
                <a:lnTo>
                  <a:pt x="2047165" y="396234"/>
                </a:lnTo>
                <a:lnTo>
                  <a:pt x="2006221" y="423529"/>
                </a:lnTo>
                <a:cubicBezTo>
                  <a:pt x="1992573" y="432627"/>
                  <a:pt x="1980839" y="445638"/>
                  <a:pt x="1965278" y="450825"/>
                </a:cubicBezTo>
                <a:lnTo>
                  <a:pt x="1924335" y="464472"/>
                </a:lnTo>
                <a:cubicBezTo>
                  <a:pt x="1897039" y="455374"/>
                  <a:pt x="1869744" y="428079"/>
                  <a:pt x="1842448" y="437177"/>
                </a:cubicBezTo>
                <a:lnTo>
                  <a:pt x="1760562" y="464472"/>
                </a:lnTo>
                <a:cubicBezTo>
                  <a:pt x="1727837" y="562648"/>
                  <a:pt x="1767543" y="440040"/>
                  <a:pt x="1733266" y="560007"/>
                </a:cubicBezTo>
                <a:cubicBezTo>
                  <a:pt x="1729314" y="573839"/>
                  <a:pt x="1724167" y="587302"/>
                  <a:pt x="1719618" y="600950"/>
                </a:cubicBezTo>
                <a:cubicBezTo>
                  <a:pt x="1715069" y="628246"/>
                  <a:pt x="1732578" y="675235"/>
                  <a:pt x="1705971" y="682837"/>
                </a:cubicBezTo>
                <a:cubicBezTo>
                  <a:pt x="1674428" y="691849"/>
                  <a:pt x="1655206" y="638620"/>
                  <a:pt x="1624084" y="628246"/>
                </a:cubicBezTo>
                <a:cubicBezTo>
                  <a:pt x="1530494" y="597049"/>
                  <a:pt x="1646654" y="633889"/>
                  <a:pt x="1514902" y="600950"/>
                </a:cubicBezTo>
                <a:cubicBezTo>
                  <a:pt x="1500946" y="597461"/>
                  <a:pt x="1487607" y="591851"/>
                  <a:pt x="1473959" y="587302"/>
                </a:cubicBezTo>
                <a:cubicBezTo>
                  <a:pt x="1464860" y="573654"/>
                  <a:pt x="1460572" y="555052"/>
                  <a:pt x="1446663" y="546359"/>
                </a:cubicBezTo>
                <a:cubicBezTo>
                  <a:pt x="1387855" y="509604"/>
                  <a:pt x="1269874" y="510436"/>
                  <a:pt x="1214651" y="505416"/>
                </a:cubicBezTo>
                <a:cubicBezTo>
                  <a:pt x="1097328" y="427199"/>
                  <a:pt x="1245760" y="520969"/>
                  <a:pt x="1132765" y="464472"/>
                </a:cubicBezTo>
                <a:cubicBezTo>
                  <a:pt x="1118094" y="457137"/>
                  <a:pt x="1106492" y="444512"/>
                  <a:pt x="1091821" y="437177"/>
                </a:cubicBezTo>
                <a:cubicBezTo>
                  <a:pt x="1078954" y="430743"/>
                  <a:pt x="1063454" y="430515"/>
                  <a:pt x="1050878" y="423529"/>
                </a:cubicBezTo>
                <a:cubicBezTo>
                  <a:pt x="1021937" y="407450"/>
                  <a:pt x="971646" y="358923"/>
                  <a:pt x="928048" y="355290"/>
                </a:cubicBezTo>
                <a:cubicBezTo>
                  <a:pt x="832736" y="347347"/>
                  <a:pt x="736979" y="346192"/>
                  <a:pt x="641445" y="341643"/>
                </a:cubicBezTo>
                <a:cubicBezTo>
                  <a:pt x="492127" y="291869"/>
                  <a:pt x="714307" y="375241"/>
                  <a:pt x="573206" y="287052"/>
                </a:cubicBezTo>
                <a:cubicBezTo>
                  <a:pt x="548808" y="271803"/>
                  <a:pt x="518615" y="268855"/>
                  <a:pt x="491320" y="259756"/>
                </a:cubicBezTo>
                <a:lnTo>
                  <a:pt x="450377" y="246108"/>
                </a:lnTo>
                <a:cubicBezTo>
                  <a:pt x="436729" y="241559"/>
                  <a:pt x="421403" y="240440"/>
                  <a:pt x="409433" y="232460"/>
                </a:cubicBezTo>
                <a:cubicBezTo>
                  <a:pt x="315577" y="169889"/>
                  <a:pt x="358669" y="188242"/>
                  <a:pt x="286603" y="164222"/>
                </a:cubicBezTo>
                <a:cubicBezTo>
                  <a:pt x="268406" y="168771"/>
                  <a:pt x="250769" y="177869"/>
                  <a:pt x="232012" y="177869"/>
                </a:cubicBezTo>
                <a:cubicBezTo>
                  <a:pt x="206374" y="177869"/>
                  <a:pt x="97945" y="147631"/>
                  <a:pt x="81887" y="136926"/>
                </a:cubicBezTo>
                <a:cubicBezTo>
                  <a:pt x="28974" y="101651"/>
                  <a:pt x="56505" y="114818"/>
                  <a:pt x="0" y="95983"/>
                </a:cubicBezTo>
                <a:cubicBezTo>
                  <a:pt x="4549" y="73237"/>
                  <a:pt x="2139" y="47884"/>
                  <a:pt x="13648" y="27744"/>
                </a:cubicBezTo>
                <a:cubicBezTo>
                  <a:pt x="39909" y="-18213"/>
                  <a:pt x="62406" y="4631"/>
                  <a:pt x="95535" y="14096"/>
                </a:cubicBezTo>
                <a:cubicBezTo>
                  <a:pt x="113570" y="19249"/>
                  <a:pt x="131453" y="25966"/>
                  <a:pt x="150126" y="27744"/>
                </a:cubicBezTo>
                <a:cubicBezTo>
                  <a:pt x="227248" y="35089"/>
                  <a:pt x="304801" y="36843"/>
                  <a:pt x="382138" y="41392"/>
                </a:cubicBezTo>
                <a:cubicBezTo>
                  <a:pt x="404884" y="45941"/>
                  <a:pt x="427998" y="48937"/>
                  <a:pt x="450377" y="55040"/>
                </a:cubicBezTo>
                <a:cubicBezTo>
                  <a:pt x="478135" y="62610"/>
                  <a:pt x="532263" y="82335"/>
                  <a:pt x="532263" y="82335"/>
                </a:cubicBezTo>
                <a:cubicBezTo>
                  <a:pt x="605051" y="77786"/>
                  <a:pt x="678098" y="76322"/>
                  <a:pt x="750627" y="68687"/>
                </a:cubicBezTo>
                <a:cubicBezTo>
                  <a:pt x="764934" y="67181"/>
                  <a:pt x="777208" y="55861"/>
                  <a:pt x="791571" y="55040"/>
                </a:cubicBezTo>
                <a:cubicBezTo>
                  <a:pt x="936981" y="46731"/>
                  <a:pt x="1082723" y="45941"/>
                  <a:pt x="1228299" y="41392"/>
                </a:cubicBezTo>
                <a:cubicBezTo>
                  <a:pt x="1455844" y="52228"/>
                  <a:pt x="1764926" y="68687"/>
                  <a:pt x="1978926" y="68687"/>
                </a:cubicBezTo>
                <a:cubicBezTo>
                  <a:pt x="2047316" y="68687"/>
                  <a:pt x="2115403" y="59589"/>
                  <a:pt x="2183642" y="55040"/>
                </a:cubicBezTo>
                <a:cubicBezTo>
                  <a:pt x="2293916" y="36661"/>
                  <a:pt x="2239270" y="50144"/>
                  <a:pt x="2347415" y="14096"/>
                </a:cubicBezTo>
                <a:lnTo>
                  <a:pt x="2388359" y="449"/>
                </a:lnTo>
                <a:cubicBezTo>
                  <a:pt x="2574878" y="4998"/>
                  <a:pt x="2761535" y="5624"/>
                  <a:pt x="2947917" y="14096"/>
                </a:cubicBezTo>
                <a:cubicBezTo>
                  <a:pt x="2962288" y="14749"/>
                  <a:pt x="2974670" y="25379"/>
                  <a:pt x="2988860" y="27744"/>
                </a:cubicBezTo>
                <a:cubicBezTo>
                  <a:pt x="3029495" y="34517"/>
                  <a:pt x="3070699" y="37293"/>
                  <a:pt x="3111690" y="41392"/>
                </a:cubicBezTo>
                <a:cubicBezTo>
                  <a:pt x="3366239" y="66847"/>
                  <a:pt x="3162395" y="42613"/>
                  <a:pt x="3370997" y="68687"/>
                </a:cubicBezTo>
                <a:lnTo>
                  <a:pt x="3493827" y="109631"/>
                </a:lnTo>
                <a:lnTo>
                  <a:pt x="3534771" y="123278"/>
                </a:lnTo>
                <a:lnTo>
                  <a:pt x="3575714" y="136926"/>
                </a:lnTo>
                <a:cubicBezTo>
                  <a:pt x="3605532" y="181654"/>
                  <a:pt x="3586607" y="177869"/>
                  <a:pt x="3616657" y="177869"/>
                </a:cubicBezTo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00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241946"/>
            <a:ext cx="9144000" cy="490816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2" name="TextBox 1"/>
          <p:cNvSpPr txBox="1"/>
          <p:nvPr/>
        </p:nvSpPr>
        <p:spPr>
          <a:xfrm>
            <a:off x="-26130" y="1229943"/>
            <a:ext cx="15871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</a:rPr>
              <a:t>Chukotka</a:t>
            </a:r>
            <a:endParaRPr lang="en-US" sz="2800" b="1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2317634" y="1229943"/>
            <a:ext cx="654166" cy="12009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" y="2433059"/>
            <a:ext cx="2328976" cy="8510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802440" y="2468766"/>
            <a:ext cx="881873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Nome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915848" y="2193843"/>
            <a:ext cx="1158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</a:rPr>
              <a:t>Alaska</a:t>
            </a:r>
            <a:endParaRPr lang="en-US" sz="28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767453" y="1241946"/>
            <a:ext cx="2813947" cy="3406254"/>
          </a:xfrm>
          <a:custGeom>
            <a:avLst/>
            <a:gdLst>
              <a:gd name="connsiteX0" fmla="*/ 3426259 w 3426259"/>
              <a:gd name="connsiteY0" fmla="*/ 0 h 3671248"/>
              <a:gd name="connsiteX1" fmla="*/ 3153303 w 3426259"/>
              <a:gd name="connsiteY1" fmla="*/ 13648 h 3671248"/>
              <a:gd name="connsiteX2" fmla="*/ 3085065 w 3426259"/>
              <a:gd name="connsiteY2" fmla="*/ 68239 h 3671248"/>
              <a:gd name="connsiteX3" fmla="*/ 3044121 w 3426259"/>
              <a:gd name="connsiteY3" fmla="*/ 109182 h 3671248"/>
              <a:gd name="connsiteX4" fmla="*/ 2975883 w 3426259"/>
              <a:gd name="connsiteY4" fmla="*/ 177421 h 3671248"/>
              <a:gd name="connsiteX5" fmla="*/ 2934939 w 3426259"/>
              <a:gd name="connsiteY5" fmla="*/ 259308 h 3671248"/>
              <a:gd name="connsiteX6" fmla="*/ 2893996 w 3426259"/>
              <a:gd name="connsiteY6" fmla="*/ 272955 h 3671248"/>
              <a:gd name="connsiteX7" fmla="*/ 2812109 w 3426259"/>
              <a:gd name="connsiteY7" fmla="*/ 313899 h 3671248"/>
              <a:gd name="connsiteX8" fmla="*/ 2771166 w 3426259"/>
              <a:gd name="connsiteY8" fmla="*/ 341194 h 3671248"/>
              <a:gd name="connsiteX9" fmla="*/ 2580097 w 3426259"/>
              <a:gd name="connsiteY9" fmla="*/ 354842 h 3671248"/>
              <a:gd name="connsiteX10" fmla="*/ 2566450 w 3426259"/>
              <a:gd name="connsiteY10" fmla="*/ 395785 h 3671248"/>
              <a:gd name="connsiteX11" fmla="*/ 2539154 w 3426259"/>
              <a:gd name="connsiteY11" fmla="*/ 436729 h 3671248"/>
              <a:gd name="connsiteX12" fmla="*/ 2580097 w 3426259"/>
              <a:gd name="connsiteY12" fmla="*/ 668741 h 3671248"/>
              <a:gd name="connsiteX13" fmla="*/ 2607393 w 3426259"/>
              <a:gd name="connsiteY13" fmla="*/ 709684 h 3671248"/>
              <a:gd name="connsiteX14" fmla="*/ 2621041 w 3426259"/>
              <a:gd name="connsiteY14" fmla="*/ 750627 h 3671248"/>
              <a:gd name="connsiteX15" fmla="*/ 2661984 w 3426259"/>
              <a:gd name="connsiteY15" fmla="*/ 777923 h 3671248"/>
              <a:gd name="connsiteX16" fmla="*/ 2675632 w 3426259"/>
              <a:gd name="connsiteY16" fmla="*/ 818866 h 3671248"/>
              <a:gd name="connsiteX17" fmla="*/ 2730223 w 3426259"/>
              <a:gd name="connsiteY17" fmla="*/ 900753 h 3671248"/>
              <a:gd name="connsiteX18" fmla="*/ 2743871 w 3426259"/>
              <a:gd name="connsiteY18" fmla="*/ 941696 h 3671248"/>
              <a:gd name="connsiteX19" fmla="*/ 2798462 w 3426259"/>
              <a:gd name="connsiteY19" fmla="*/ 1023582 h 3671248"/>
              <a:gd name="connsiteX20" fmla="*/ 2812109 w 3426259"/>
              <a:gd name="connsiteY20" fmla="*/ 1187355 h 3671248"/>
              <a:gd name="connsiteX21" fmla="*/ 2771166 w 3426259"/>
              <a:gd name="connsiteY21" fmla="*/ 1201003 h 3671248"/>
              <a:gd name="connsiteX22" fmla="*/ 2621041 w 3426259"/>
              <a:gd name="connsiteY22" fmla="*/ 1160060 h 3671248"/>
              <a:gd name="connsiteX23" fmla="*/ 2580097 w 3426259"/>
              <a:gd name="connsiteY23" fmla="*/ 1023582 h 3671248"/>
              <a:gd name="connsiteX24" fmla="*/ 2334438 w 3426259"/>
              <a:gd name="connsiteY24" fmla="*/ 1037230 h 3671248"/>
              <a:gd name="connsiteX25" fmla="*/ 2197960 w 3426259"/>
              <a:gd name="connsiteY25" fmla="*/ 1064526 h 3671248"/>
              <a:gd name="connsiteX26" fmla="*/ 2088778 w 3426259"/>
              <a:gd name="connsiteY26" fmla="*/ 1091821 h 3671248"/>
              <a:gd name="connsiteX27" fmla="*/ 2047835 w 3426259"/>
              <a:gd name="connsiteY27" fmla="*/ 1119117 h 3671248"/>
              <a:gd name="connsiteX28" fmla="*/ 2034187 w 3426259"/>
              <a:gd name="connsiteY28" fmla="*/ 1255594 h 3671248"/>
              <a:gd name="connsiteX29" fmla="*/ 2075130 w 3426259"/>
              <a:gd name="connsiteY29" fmla="*/ 1269242 h 3671248"/>
              <a:gd name="connsiteX30" fmla="*/ 2170665 w 3426259"/>
              <a:gd name="connsiteY30" fmla="*/ 1296538 h 3671248"/>
              <a:gd name="connsiteX31" fmla="*/ 2184312 w 3426259"/>
              <a:gd name="connsiteY31" fmla="*/ 1337481 h 3671248"/>
              <a:gd name="connsiteX32" fmla="*/ 2143369 w 3426259"/>
              <a:gd name="connsiteY32" fmla="*/ 1419367 h 3671248"/>
              <a:gd name="connsiteX33" fmla="*/ 2143369 w 3426259"/>
              <a:gd name="connsiteY33" fmla="*/ 1514902 h 3671248"/>
              <a:gd name="connsiteX34" fmla="*/ 2157017 w 3426259"/>
              <a:gd name="connsiteY34" fmla="*/ 1555845 h 3671248"/>
              <a:gd name="connsiteX35" fmla="*/ 2197960 w 3426259"/>
              <a:gd name="connsiteY35" fmla="*/ 1569493 h 3671248"/>
              <a:gd name="connsiteX36" fmla="*/ 2320790 w 3426259"/>
              <a:gd name="connsiteY36" fmla="*/ 1610436 h 3671248"/>
              <a:gd name="connsiteX37" fmla="*/ 2402677 w 3426259"/>
              <a:gd name="connsiteY37" fmla="*/ 1637732 h 3671248"/>
              <a:gd name="connsiteX38" fmla="*/ 2443620 w 3426259"/>
              <a:gd name="connsiteY38" fmla="*/ 1665027 h 3671248"/>
              <a:gd name="connsiteX39" fmla="*/ 2484563 w 3426259"/>
              <a:gd name="connsiteY39" fmla="*/ 1678675 h 3671248"/>
              <a:gd name="connsiteX40" fmla="*/ 2539154 w 3426259"/>
              <a:gd name="connsiteY40" fmla="*/ 1705970 h 3671248"/>
              <a:gd name="connsiteX41" fmla="*/ 2661984 w 3426259"/>
              <a:gd name="connsiteY41" fmla="*/ 1692323 h 3671248"/>
              <a:gd name="connsiteX42" fmla="*/ 2702927 w 3426259"/>
              <a:gd name="connsiteY42" fmla="*/ 1705970 h 3671248"/>
              <a:gd name="connsiteX43" fmla="*/ 2771166 w 3426259"/>
              <a:gd name="connsiteY43" fmla="*/ 1719618 h 3671248"/>
              <a:gd name="connsiteX44" fmla="*/ 2757518 w 3426259"/>
              <a:gd name="connsiteY44" fmla="*/ 1801505 h 3671248"/>
              <a:gd name="connsiteX45" fmla="*/ 2730223 w 3426259"/>
              <a:gd name="connsiteY45" fmla="*/ 1883391 h 3671248"/>
              <a:gd name="connsiteX46" fmla="*/ 2661984 w 3426259"/>
              <a:gd name="connsiteY46" fmla="*/ 2006221 h 3671248"/>
              <a:gd name="connsiteX47" fmla="*/ 2621041 w 3426259"/>
              <a:gd name="connsiteY47" fmla="*/ 2019869 h 3671248"/>
              <a:gd name="connsiteX48" fmla="*/ 2580097 w 3426259"/>
              <a:gd name="connsiteY48" fmla="*/ 1978926 h 3671248"/>
              <a:gd name="connsiteX49" fmla="*/ 2429972 w 3426259"/>
              <a:gd name="connsiteY49" fmla="*/ 1978926 h 3671248"/>
              <a:gd name="connsiteX50" fmla="*/ 2389029 w 3426259"/>
              <a:gd name="connsiteY50" fmla="*/ 1992573 h 3671248"/>
              <a:gd name="connsiteX51" fmla="*/ 2334438 w 3426259"/>
              <a:gd name="connsiteY51" fmla="*/ 2047164 h 3671248"/>
              <a:gd name="connsiteX52" fmla="*/ 2293494 w 3426259"/>
              <a:gd name="connsiteY52" fmla="*/ 2033517 h 3671248"/>
              <a:gd name="connsiteX53" fmla="*/ 2252551 w 3426259"/>
              <a:gd name="connsiteY53" fmla="*/ 2006221 h 3671248"/>
              <a:gd name="connsiteX54" fmla="*/ 2157017 w 3426259"/>
              <a:gd name="connsiteY54" fmla="*/ 2019869 h 3671248"/>
              <a:gd name="connsiteX55" fmla="*/ 2102426 w 3426259"/>
              <a:gd name="connsiteY55" fmla="*/ 2088108 h 3671248"/>
              <a:gd name="connsiteX56" fmla="*/ 2061483 w 3426259"/>
              <a:gd name="connsiteY56" fmla="*/ 2115403 h 3671248"/>
              <a:gd name="connsiteX57" fmla="*/ 1965948 w 3426259"/>
              <a:gd name="connsiteY57" fmla="*/ 2210938 h 3671248"/>
              <a:gd name="connsiteX58" fmla="*/ 1925005 w 3426259"/>
              <a:gd name="connsiteY58" fmla="*/ 2238233 h 3671248"/>
              <a:gd name="connsiteX59" fmla="*/ 1897709 w 3426259"/>
              <a:gd name="connsiteY59" fmla="*/ 2279176 h 3671248"/>
              <a:gd name="connsiteX60" fmla="*/ 1856766 w 3426259"/>
              <a:gd name="connsiteY60" fmla="*/ 2292824 h 3671248"/>
              <a:gd name="connsiteX61" fmla="*/ 1815823 w 3426259"/>
              <a:gd name="connsiteY61" fmla="*/ 2320120 h 3671248"/>
              <a:gd name="connsiteX62" fmla="*/ 1774880 w 3426259"/>
              <a:gd name="connsiteY62" fmla="*/ 2402006 h 3671248"/>
              <a:gd name="connsiteX63" fmla="*/ 1761232 w 3426259"/>
              <a:gd name="connsiteY63" fmla="*/ 2442950 h 3671248"/>
              <a:gd name="connsiteX64" fmla="*/ 1774880 w 3426259"/>
              <a:gd name="connsiteY64" fmla="*/ 2661314 h 3671248"/>
              <a:gd name="connsiteX65" fmla="*/ 1788527 w 3426259"/>
              <a:gd name="connsiteY65" fmla="*/ 2729553 h 3671248"/>
              <a:gd name="connsiteX66" fmla="*/ 1815823 w 3426259"/>
              <a:gd name="connsiteY66" fmla="*/ 2920621 h 3671248"/>
              <a:gd name="connsiteX67" fmla="*/ 1843118 w 3426259"/>
              <a:gd name="connsiteY67" fmla="*/ 2961564 h 3671248"/>
              <a:gd name="connsiteX68" fmla="*/ 2006891 w 3426259"/>
              <a:gd name="connsiteY68" fmla="*/ 3043451 h 3671248"/>
              <a:gd name="connsiteX69" fmla="*/ 2129721 w 3426259"/>
              <a:gd name="connsiteY69" fmla="*/ 3057099 h 3671248"/>
              <a:gd name="connsiteX70" fmla="*/ 2170665 w 3426259"/>
              <a:gd name="connsiteY70" fmla="*/ 3070747 h 3671248"/>
              <a:gd name="connsiteX71" fmla="*/ 2211608 w 3426259"/>
              <a:gd name="connsiteY71" fmla="*/ 3152633 h 3671248"/>
              <a:gd name="connsiteX72" fmla="*/ 2184312 w 3426259"/>
              <a:gd name="connsiteY72" fmla="*/ 3289111 h 3671248"/>
              <a:gd name="connsiteX73" fmla="*/ 2157017 w 3426259"/>
              <a:gd name="connsiteY73" fmla="*/ 3330054 h 3671248"/>
              <a:gd name="connsiteX74" fmla="*/ 2102426 w 3426259"/>
              <a:gd name="connsiteY74" fmla="*/ 3452884 h 3671248"/>
              <a:gd name="connsiteX75" fmla="*/ 2061483 w 3426259"/>
              <a:gd name="connsiteY75" fmla="*/ 3493827 h 3671248"/>
              <a:gd name="connsiteX76" fmla="*/ 2020539 w 3426259"/>
              <a:gd name="connsiteY76" fmla="*/ 3507475 h 3671248"/>
              <a:gd name="connsiteX77" fmla="*/ 1979596 w 3426259"/>
              <a:gd name="connsiteY77" fmla="*/ 3534770 h 3671248"/>
              <a:gd name="connsiteX78" fmla="*/ 1897709 w 3426259"/>
              <a:gd name="connsiteY78" fmla="*/ 3562066 h 3671248"/>
              <a:gd name="connsiteX79" fmla="*/ 1870414 w 3426259"/>
              <a:gd name="connsiteY79" fmla="*/ 3603009 h 3671248"/>
              <a:gd name="connsiteX80" fmla="*/ 1829471 w 3426259"/>
              <a:gd name="connsiteY80" fmla="*/ 3616657 h 3671248"/>
              <a:gd name="connsiteX81" fmla="*/ 1788527 w 3426259"/>
              <a:gd name="connsiteY81" fmla="*/ 3643953 h 3671248"/>
              <a:gd name="connsiteX82" fmla="*/ 1679345 w 3426259"/>
              <a:gd name="connsiteY82" fmla="*/ 3671248 h 3671248"/>
              <a:gd name="connsiteX83" fmla="*/ 1529220 w 3426259"/>
              <a:gd name="connsiteY83" fmla="*/ 3630305 h 3671248"/>
              <a:gd name="connsiteX84" fmla="*/ 1474629 w 3426259"/>
              <a:gd name="connsiteY84" fmla="*/ 3548418 h 3671248"/>
              <a:gd name="connsiteX85" fmla="*/ 1392742 w 3426259"/>
              <a:gd name="connsiteY85" fmla="*/ 3493827 h 3671248"/>
              <a:gd name="connsiteX86" fmla="*/ 1310856 w 3426259"/>
              <a:gd name="connsiteY86" fmla="*/ 3452884 h 3671248"/>
              <a:gd name="connsiteX87" fmla="*/ 1242617 w 3426259"/>
              <a:gd name="connsiteY87" fmla="*/ 3398293 h 3671248"/>
              <a:gd name="connsiteX88" fmla="*/ 1215321 w 3426259"/>
              <a:gd name="connsiteY88" fmla="*/ 3357350 h 3671248"/>
              <a:gd name="connsiteX89" fmla="*/ 1133435 w 3426259"/>
              <a:gd name="connsiteY89" fmla="*/ 3275463 h 3671248"/>
              <a:gd name="connsiteX90" fmla="*/ 1106139 w 3426259"/>
              <a:gd name="connsiteY90" fmla="*/ 3234520 h 3671248"/>
              <a:gd name="connsiteX91" fmla="*/ 1065196 w 3426259"/>
              <a:gd name="connsiteY91" fmla="*/ 3220872 h 3671248"/>
              <a:gd name="connsiteX92" fmla="*/ 996957 w 3426259"/>
              <a:gd name="connsiteY92" fmla="*/ 3166281 h 3671248"/>
              <a:gd name="connsiteX93" fmla="*/ 969662 w 3426259"/>
              <a:gd name="connsiteY93" fmla="*/ 3125338 h 3671248"/>
              <a:gd name="connsiteX94" fmla="*/ 928718 w 3426259"/>
              <a:gd name="connsiteY94" fmla="*/ 3084394 h 3671248"/>
              <a:gd name="connsiteX95" fmla="*/ 901423 w 3426259"/>
              <a:gd name="connsiteY95" fmla="*/ 3043451 h 3671248"/>
              <a:gd name="connsiteX96" fmla="*/ 887775 w 3426259"/>
              <a:gd name="connsiteY96" fmla="*/ 3002508 h 3671248"/>
              <a:gd name="connsiteX97" fmla="*/ 846832 w 3426259"/>
              <a:gd name="connsiteY97" fmla="*/ 2975212 h 3671248"/>
              <a:gd name="connsiteX98" fmla="*/ 819536 w 3426259"/>
              <a:gd name="connsiteY98" fmla="*/ 2934269 h 3671248"/>
              <a:gd name="connsiteX99" fmla="*/ 737650 w 3426259"/>
              <a:gd name="connsiteY99" fmla="*/ 2852382 h 3671248"/>
              <a:gd name="connsiteX100" fmla="*/ 683059 w 3426259"/>
              <a:gd name="connsiteY100" fmla="*/ 2770496 h 3671248"/>
              <a:gd name="connsiteX101" fmla="*/ 601172 w 3426259"/>
              <a:gd name="connsiteY101" fmla="*/ 2715905 h 3671248"/>
              <a:gd name="connsiteX102" fmla="*/ 560229 w 3426259"/>
              <a:gd name="connsiteY102" fmla="*/ 2688609 h 3671248"/>
              <a:gd name="connsiteX103" fmla="*/ 532933 w 3426259"/>
              <a:gd name="connsiteY103" fmla="*/ 2647666 h 3671248"/>
              <a:gd name="connsiteX104" fmla="*/ 451047 w 3426259"/>
              <a:gd name="connsiteY104" fmla="*/ 2606723 h 3671248"/>
              <a:gd name="connsiteX105" fmla="*/ 423751 w 3426259"/>
              <a:gd name="connsiteY105" fmla="*/ 2565779 h 3671248"/>
              <a:gd name="connsiteX106" fmla="*/ 341865 w 3426259"/>
              <a:gd name="connsiteY106" fmla="*/ 2511188 h 3671248"/>
              <a:gd name="connsiteX107" fmla="*/ 259978 w 3426259"/>
              <a:gd name="connsiteY107" fmla="*/ 2388358 h 3671248"/>
              <a:gd name="connsiteX108" fmla="*/ 232683 w 3426259"/>
              <a:gd name="connsiteY108" fmla="*/ 2347415 h 3671248"/>
              <a:gd name="connsiteX109" fmla="*/ 205387 w 3426259"/>
              <a:gd name="connsiteY109" fmla="*/ 2265529 h 3671248"/>
              <a:gd name="connsiteX110" fmla="*/ 191739 w 3426259"/>
              <a:gd name="connsiteY110" fmla="*/ 2224585 h 3671248"/>
              <a:gd name="connsiteX111" fmla="*/ 178091 w 3426259"/>
              <a:gd name="connsiteY111" fmla="*/ 2169994 h 3671248"/>
              <a:gd name="connsiteX112" fmla="*/ 164444 w 3426259"/>
              <a:gd name="connsiteY112" fmla="*/ 2101755 h 3671248"/>
              <a:gd name="connsiteX113" fmla="*/ 137148 w 3426259"/>
              <a:gd name="connsiteY113" fmla="*/ 2019869 h 3671248"/>
              <a:gd name="connsiteX114" fmla="*/ 96205 w 3426259"/>
              <a:gd name="connsiteY114" fmla="*/ 1924335 h 3671248"/>
              <a:gd name="connsiteX115" fmla="*/ 82557 w 3426259"/>
              <a:gd name="connsiteY115" fmla="*/ 1856096 h 3671248"/>
              <a:gd name="connsiteX116" fmla="*/ 68909 w 3426259"/>
              <a:gd name="connsiteY116" fmla="*/ 1815153 h 3671248"/>
              <a:gd name="connsiteX117" fmla="*/ 41614 w 3426259"/>
              <a:gd name="connsiteY117" fmla="*/ 1460311 h 3671248"/>
              <a:gd name="connsiteX118" fmla="*/ 27966 w 3426259"/>
              <a:gd name="connsiteY118" fmla="*/ 1378424 h 3671248"/>
              <a:gd name="connsiteX119" fmla="*/ 671 w 3426259"/>
              <a:gd name="connsiteY119" fmla="*/ 1296538 h 3671248"/>
              <a:gd name="connsiteX120" fmla="*/ 14318 w 3426259"/>
              <a:gd name="connsiteY120" fmla="*/ 1064526 h 3671248"/>
              <a:gd name="connsiteX121" fmla="*/ 82557 w 3426259"/>
              <a:gd name="connsiteY121" fmla="*/ 1050878 h 3671248"/>
              <a:gd name="connsiteX122" fmla="*/ 164444 w 3426259"/>
              <a:gd name="connsiteY122" fmla="*/ 1078173 h 3671248"/>
              <a:gd name="connsiteX123" fmla="*/ 205387 w 3426259"/>
              <a:gd name="connsiteY123" fmla="*/ 1160060 h 3671248"/>
              <a:gd name="connsiteX124" fmla="*/ 219035 w 3426259"/>
              <a:gd name="connsiteY124" fmla="*/ 1255594 h 3671248"/>
              <a:gd name="connsiteX125" fmla="*/ 259978 w 3426259"/>
              <a:gd name="connsiteY125" fmla="*/ 1269242 h 3671248"/>
              <a:gd name="connsiteX126" fmla="*/ 341865 w 3426259"/>
              <a:gd name="connsiteY126" fmla="*/ 1228299 h 3671248"/>
              <a:gd name="connsiteX127" fmla="*/ 410103 w 3426259"/>
              <a:gd name="connsiteY127" fmla="*/ 1160060 h 3671248"/>
              <a:gd name="connsiteX128" fmla="*/ 437399 w 3426259"/>
              <a:gd name="connsiteY128" fmla="*/ 1064526 h 3671248"/>
              <a:gd name="connsiteX129" fmla="*/ 478342 w 3426259"/>
              <a:gd name="connsiteY129" fmla="*/ 941696 h 3671248"/>
              <a:gd name="connsiteX130" fmla="*/ 491990 w 3426259"/>
              <a:gd name="connsiteY130" fmla="*/ 900753 h 3671248"/>
              <a:gd name="connsiteX131" fmla="*/ 505638 w 3426259"/>
              <a:gd name="connsiteY131" fmla="*/ 859809 h 3671248"/>
              <a:gd name="connsiteX132" fmla="*/ 519286 w 3426259"/>
              <a:gd name="connsiteY132" fmla="*/ 723332 h 3671248"/>
              <a:gd name="connsiteX133" fmla="*/ 532933 w 3426259"/>
              <a:gd name="connsiteY133" fmla="*/ 668741 h 3671248"/>
              <a:gd name="connsiteX134" fmla="*/ 614820 w 3426259"/>
              <a:gd name="connsiteY134" fmla="*/ 682388 h 3671248"/>
              <a:gd name="connsiteX135" fmla="*/ 778593 w 3426259"/>
              <a:gd name="connsiteY135" fmla="*/ 696036 h 3671248"/>
              <a:gd name="connsiteX136" fmla="*/ 833184 w 3426259"/>
              <a:gd name="connsiteY136" fmla="*/ 641445 h 3671248"/>
              <a:gd name="connsiteX137" fmla="*/ 874127 w 3426259"/>
              <a:gd name="connsiteY137" fmla="*/ 627797 h 3671248"/>
              <a:gd name="connsiteX138" fmla="*/ 915071 w 3426259"/>
              <a:gd name="connsiteY138" fmla="*/ 586854 h 3671248"/>
              <a:gd name="connsiteX139" fmla="*/ 996957 w 3426259"/>
              <a:gd name="connsiteY139" fmla="*/ 532263 h 3671248"/>
              <a:gd name="connsiteX140" fmla="*/ 1010605 w 3426259"/>
              <a:gd name="connsiteY140" fmla="*/ 491320 h 3671248"/>
              <a:gd name="connsiteX141" fmla="*/ 1024253 w 3426259"/>
              <a:gd name="connsiteY141" fmla="*/ 600502 h 3671248"/>
              <a:gd name="connsiteX142" fmla="*/ 1051548 w 3426259"/>
              <a:gd name="connsiteY142" fmla="*/ 709684 h 3671248"/>
              <a:gd name="connsiteX143" fmla="*/ 1065196 w 3426259"/>
              <a:gd name="connsiteY143" fmla="*/ 750627 h 3671248"/>
              <a:gd name="connsiteX144" fmla="*/ 1092491 w 3426259"/>
              <a:gd name="connsiteY144" fmla="*/ 791570 h 3671248"/>
              <a:gd name="connsiteX145" fmla="*/ 1133435 w 3426259"/>
              <a:gd name="connsiteY145" fmla="*/ 805218 h 3671248"/>
              <a:gd name="connsiteX146" fmla="*/ 1160730 w 3426259"/>
              <a:gd name="connsiteY146" fmla="*/ 846161 h 3671248"/>
              <a:gd name="connsiteX147" fmla="*/ 1188026 w 3426259"/>
              <a:gd name="connsiteY147" fmla="*/ 928048 h 3671248"/>
              <a:gd name="connsiteX148" fmla="*/ 1201674 w 3426259"/>
              <a:gd name="connsiteY148" fmla="*/ 1105469 h 3671248"/>
              <a:gd name="connsiteX149" fmla="*/ 1242617 w 3426259"/>
              <a:gd name="connsiteY149" fmla="*/ 1187355 h 3671248"/>
              <a:gd name="connsiteX150" fmla="*/ 1283560 w 3426259"/>
              <a:gd name="connsiteY150" fmla="*/ 1214651 h 3671248"/>
              <a:gd name="connsiteX151" fmla="*/ 1324503 w 3426259"/>
              <a:gd name="connsiteY151" fmla="*/ 1228299 h 3671248"/>
              <a:gd name="connsiteX152" fmla="*/ 1406390 w 3426259"/>
              <a:gd name="connsiteY152" fmla="*/ 1269242 h 3671248"/>
              <a:gd name="connsiteX153" fmla="*/ 1460981 w 3426259"/>
              <a:gd name="connsiteY153" fmla="*/ 1255594 h 3671248"/>
              <a:gd name="connsiteX154" fmla="*/ 1474629 w 3426259"/>
              <a:gd name="connsiteY154" fmla="*/ 1201003 h 3671248"/>
              <a:gd name="connsiteX155" fmla="*/ 1501924 w 3426259"/>
              <a:gd name="connsiteY155" fmla="*/ 1160060 h 3671248"/>
              <a:gd name="connsiteX156" fmla="*/ 1515572 w 3426259"/>
              <a:gd name="connsiteY156" fmla="*/ 1091821 h 3671248"/>
              <a:gd name="connsiteX157" fmla="*/ 1529220 w 3426259"/>
              <a:gd name="connsiteY157" fmla="*/ 1037230 h 3671248"/>
              <a:gd name="connsiteX158" fmla="*/ 1570163 w 3426259"/>
              <a:gd name="connsiteY158" fmla="*/ 1023582 h 3671248"/>
              <a:gd name="connsiteX159" fmla="*/ 1829471 w 3426259"/>
              <a:gd name="connsiteY159" fmla="*/ 1037230 h 3671248"/>
              <a:gd name="connsiteX160" fmla="*/ 1884062 w 3426259"/>
              <a:gd name="connsiteY160" fmla="*/ 1023582 h 3671248"/>
              <a:gd name="connsiteX161" fmla="*/ 1938653 w 3426259"/>
              <a:gd name="connsiteY161" fmla="*/ 941696 h 3671248"/>
              <a:gd name="connsiteX162" fmla="*/ 1911357 w 3426259"/>
              <a:gd name="connsiteY162" fmla="*/ 750627 h 3671248"/>
              <a:gd name="connsiteX163" fmla="*/ 1884062 w 3426259"/>
              <a:gd name="connsiteY163" fmla="*/ 709684 h 3671248"/>
              <a:gd name="connsiteX164" fmla="*/ 1843118 w 3426259"/>
              <a:gd name="connsiteY164" fmla="*/ 668741 h 3671248"/>
              <a:gd name="connsiteX165" fmla="*/ 1788527 w 3426259"/>
              <a:gd name="connsiteY165" fmla="*/ 600502 h 3671248"/>
              <a:gd name="connsiteX166" fmla="*/ 1733936 w 3426259"/>
              <a:gd name="connsiteY166" fmla="*/ 545911 h 3671248"/>
              <a:gd name="connsiteX167" fmla="*/ 1706641 w 3426259"/>
              <a:gd name="connsiteY167" fmla="*/ 450376 h 3671248"/>
              <a:gd name="connsiteX168" fmla="*/ 1665697 w 3426259"/>
              <a:gd name="connsiteY168" fmla="*/ 436729 h 3671248"/>
              <a:gd name="connsiteX169" fmla="*/ 1638402 w 3426259"/>
              <a:gd name="connsiteY169" fmla="*/ 395785 h 3671248"/>
              <a:gd name="connsiteX170" fmla="*/ 1597459 w 3426259"/>
              <a:gd name="connsiteY170" fmla="*/ 368490 h 3671248"/>
              <a:gd name="connsiteX171" fmla="*/ 1583811 w 3426259"/>
              <a:gd name="connsiteY171" fmla="*/ 177421 h 3671248"/>
              <a:gd name="connsiteX172" fmla="*/ 1897709 w 3426259"/>
              <a:gd name="connsiteY172" fmla="*/ 68239 h 3671248"/>
              <a:gd name="connsiteX173" fmla="*/ 2771166 w 3426259"/>
              <a:gd name="connsiteY173" fmla="*/ 81887 h 3671248"/>
              <a:gd name="connsiteX174" fmla="*/ 3153303 w 3426259"/>
              <a:gd name="connsiteY174" fmla="*/ 95535 h 3671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3426259" h="3671248">
                <a:moveTo>
                  <a:pt x="3426259" y="0"/>
                </a:moveTo>
                <a:cubicBezTo>
                  <a:pt x="3335274" y="4549"/>
                  <a:pt x="3244060" y="5756"/>
                  <a:pt x="3153303" y="13648"/>
                </a:cubicBezTo>
                <a:cubicBezTo>
                  <a:pt x="3100967" y="18199"/>
                  <a:pt x="3115588" y="31612"/>
                  <a:pt x="3085065" y="68239"/>
                </a:cubicBezTo>
                <a:cubicBezTo>
                  <a:pt x="3072709" y="83066"/>
                  <a:pt x="3056477" y="94355"/>
                  <a:pt x="3044121" y="109182"/>
                </a:cubicBezTo>
                <a:cubicBezTo>
                  <a:pt x="2987254" y="177423"/>
                  <a:pt x="3050948" y="127378"/>
                  <a:pt x="2975883" y="177421"/>
                </a:cubicBezTo>
                <a:cubicBezTo>
                  <a:pt x="2966892" y="204393"/>
                  <a:pt x="2958990" y="240067"/>
                  <a:pt x="2934939" y="259308"/>
                </a:cubicBezTo>
                <a:cubicBezTo>
                  <a:pt x="2923706" y="268295"/>
                  <a:pt x="2907644" y="268406"/>
                  <a:pt x="2893996" y="272955"/>
                </a:cubicBezTo>
                <a:cubicBezTo>
                  <a:pt x="2776670" y="351174"/>
                  <a:pt x="2925109" y="257400"/>
                  <a:pt x="2812109" y="313899"/>
                </a:cubicBezTo>
                <a:cubicBezTo>
                  <a:pt x="2797438" y="321234"/>
                  <a:pt x="2787319" y="338344"/>
                  <a:pt x="2771166" y="341194"/>
                </a:cubicBezTo>
                <a:cubicBezTo>
                  <a:pt x="2708286" y="352290"/>
                  <a:pt x="2643787" y="350293"/>
                  <a:pt x="2580097" y="354842"/>
                </a:cubicBezTo>
                <a:cubicBezTo>
                  <a:pt x="2575548" y="368490"/>
                  <a:pt x="2572883" y="382918"/>
                  <a:pt x="2566450" y="395785"/>
                </a:cubicBezTo>
                <a:cubicBezTo>
                  <a:pt x="2559114" y="410456"/>
                  <a:pt x="2540323" y="420368"/>
                  <a:pt x="2539154" y="436729"/>
                </a:cubicBezTo>
                <a:cubicBezTo>
                  <a:pt x="2536492" y="474000"/>
                  <a:pt x="2547743" y="620212"/>
                  <a:pt x="2580097" y="668741"/>
                </a:cubicBezTo>
                <a:cubicBezTo>
                  <a:pt x="2589196" y="682389"/>
                  <a:pt x="2600057" y="695013"/>
                  <a:pt x="2607393" y="709684"/>
                </a:cubicBezTo>
                <a:cubicBezTo>
                  <a:pt x="2613827" y="722551"/>
                  <a:pt x="2612054" y="739393"/>
                  <a:pt x="2621041" y="750627"/>
                </a:cubicBezTo>
                <a:cubicBezTo>
                  <a:pt x="2631288" y="763435"/>
                  <a:pt x="2648336" y="768824"/>
                  <a:pt x="2661984" y="777923"/>
                </a:cubicBezTo>
                <a:cubicBezTo>
                  <a:pt x="2666533" y="791571"/>
                  <a:pt x="2668646" y="806290"/>
                  <a:pt x="2675632" y="818866"/>
                </a:cubicBezTo>
                <a:cubicBezTo>
                  <a:pt x="2691564" y="847543"/>
                  <a:pt x="2719849" y="869631"/>
                  <a:pt x="2730223" y="900753"/>
                </a:cubicBezTo>
                <a:cubicBezTo>
                  <a:pt x="2734772" y="914401"/>
                  <a:pt x="2736885" y="929120"/>
                  <a:pt x="2743871" y="941696"/>
                </a:cubicBezTo>
                <a:cubicBezTo>
                  <a:pt x="2759803" y="970373"/>
                  <a:pt x="2798462" y="1023582"/>
                  <a:pt x="2798462" y="1023582"/>
                </a:cubicBezTo>
                <a:cubicBezTo>
                  <a:pt x="2817411" y="1080430"/>
                  <a:pt x="2846930" y="1126418"/>
                  <a:pt x="2812109" y="1187355"/>
                </a:cubicBezTo>
                <a:cubicBezTo>
                  <a:pt x="2804972" y="1199845"/>
                  <a:pt x="2784814" y="1196454"/>
                  <a:pt x="2771166" y="1201003"/>
                </a:cubicBezTo>
                <a:cubicBezTo>
                  <a:pt x="2648028" y="1170219"/>
                  <a:pt x="2697573" y="1185571"/>
                  <a:pt x="2621041" y="1160060"/>
                </a:cubicBezTo>
                <a:cubicBezTo>
                  <a:pt x="2587813" y="1060379"/>
                  <a:pt x="2600723" y="1106086"/>
                  <a:pt x="2580097" y="1023582"/>
                </a:cubicBezTo>
                <a:cubicBezTo>
                  <a:pt x="2498211" y="1028131"/>
                  <a:pt x="2416167" y="1030419"/>
                  <a:pt x="2334438" y="1037230"/>
                </a:cubicBezTo>
                <a:cubicBezTo>
                  <a:pt x="2270248" y="1042579"/>
                  <a:pt x="2254860" y="1051882"/>
                  <a:pt x="2197960" y="1064526"/>
                </a:cubicBezTo>
                <a:cubicBezTo>
                  <a:pt x="2169925" y="1070756"/>
                  <a:pt x="2118046" y="1077187"/>
                  <a:pt x="2088778" y="1091821"/>
                </a:cubicBezTo>
                <a:cubicBezTo>
                  <a:pt x="2074107" y="1099157"/>
                  <a:pt x="2061483" y="1110018"/>
                  <a:pt x="2047835" y="1119117"/>
                </a:cubicBezTo>
                <a:cubicBezTo>
                  <a:pt x="2035080" y="1157382"/>
                  <a:pt x="2000214" y="1213128"/>
                  <a:pt x="2034187" y="1255594"/>
                </a:cubicBezTo>
                <a:cubicBezTo>
                  <a:pt x="2043174" y="1266828"/>
                  <a:pt x="2061298" y="1265290"/>
                  <a:pt x="2075130" y="1269242"/>
                </a:cubicBezTo>
                <a:cubicBezTo>
                  <a:pt x="2195097" y="1303519"/>
                  <a:pt x="2072489" y="1263813"/>
                  <a:pt x="2170665" y="1296538"/>
                </a:cubicBezTo>
                <a:cubicBezTo>
                  <a:pt x="2175214" y="1310186"/>
                  <a:pt x="2184312" y="1323095"/>
                  <a:pt x="2184312" y="1337481"/>
                </a:cubicBezTo>
                <a:cubicBezTo>
                  <a:pt x="2184312" y="1365735"/>
                  <a:pt x="2157171" y="1398665"/>
                  <a:pt x="2143369" y="1419367"/>
                </a:cubicBezTo>
                <a:cubicBezTo>
                  <a:pt x="2124801" y="1475072"/>
                  <a:pt x="2124913" y="1450309"/>
                  <a:pt x="2143369" y="1514902"/>
                </a:cubicBezTo>
                <a:cubicBezTo>
                  <a:pt x="2147321" y="1528734"/>
                  <a:pt x="2146845" y="1545673"/>
                  <a:pt x="2157017" y="1555845"/>
                </a:cubicBezTo>
                <a:cubicBezTo>
                  <a:pt x="2167189" y="1566017"/>
                  <a:pt x="2185093" y="1563059"/>
                  <a:pt x="2197960" y="1569493"/>
                </a:cubicBezTo>
                <a:cubicBezTo>
                  <a:pt x="2293910" y="1617468"/>
                  <a:pt x="2168767" y="1585098"/>
                  <a:pt x="2320790" y="1610436"/>
                </a:cubicBezTo>
                <a:cubicBezTo>
                  <a:pt x="2348086" y="1619535"/>
                  <a:pt x="2378737" y="1621772"/>
                  <a:pt x="2402677" y="1637732"/>
                </a:cubicBezTo>
                <a:cubicBezTo>
                  <a:pt x="2416325" y="1646830"/>
                  <a:pt x="2428949" y="1657692"/>
                  <a:pt x="2443620" y="1665027"/>
                </a:cubicBezTo>
                <a:cubicBezTo>
                  <a:pt x="2456487" y="1671461"/>
                  <a:pt x="2471340" y="1673008"/>
                  <a:pt x="2484563" y="1678675"/>
                </a:cubicBezTo>
                <a:cubicBezTo>
                  <a:pt x="2503263" y="1686689"/>
                  <a:pt x="2520957" y="1696872"/>
                  <a:pt x="2539154" y="1705970"/>
                </a:cubicBezTo>
                <a:cubicBezTo>
                  <a:pt x="2580097" y="1701421"/>
                  <a:pt x="2620789" y="1692323"/>
                  <a:pt x="2661984" y="1692323"/>
                </a:cubicBezTo>
                <a:cubicBezTo>
                  <a:pt x="2676370" y="1692323"/>
                  <a:pt x="2688971" y="1702481"/>
                  <a:pt x="2702927" y="1705970"/>
                </a:cubicBezTo>
                <a:cubicBezTo>
                  <a:pt x="2725431" y="1711596"/>
                  <a:pt x="2748420" y="1715069"/>
                  <a:pt x="2771166" y="1719618"/>
                </a:cubicBezTo>
                <a:cubicBezTo>
                  <a:pt x="2766617" y="1746914"/>
                  <a:pt x="2764229" y="1774659"/>
                  <a:pt x="2757518" y="1801505"/>
                </a:cubicBezTo>
                <a:cubicBezTo>
                  <a:pt x="2750540" y="1829418"/>
                  <a:pt x="2739321" y="1856096"/>
                  <a:pt x="2730223" y="1883391"/>
                </a:cubicBezTo>
                <a:cubicBezTo>
                  <a:pt x="2718206" y="1919442"/>
                  <a:pt x="2697180" y="1994489"/>
                  <a:pt x="2661984" y="2006221"/>
                </a:cubicBezTo>
                <a:lnTo>
                  <a:pt x="2621041" y="2019869"/>
                </a:lnTo>
                <a:cubicBezTo>
                  <a:pt x="2607393" y="2006221"/>
                  <a:pt x="2596156" y="1989632"/>
                  <a:pt x="2580097" y="1978926"/>
                </a:cubicBezTo>
                <a:cubicBezTo>
                  <a:pt x="2536248" y="1949693"/>
                  <a:pt x="2472128" y="1973656"/>
                  <a:pt x="2429972" y="1978926"/>
                </a:cubicBezTo>
                <a:cubicBezTo>
                  <a:pt x="2416324" y="1983475"/>
                  <a:pt x="2399201" y="1982401"/>
                  <a:pt x="2389029" y="1992573"/>
                </a:cubicBezTo>
                <a:cubicBezTo>
                  <a:pt x="2316242" y="2065360"/>
                  <a:pt x="2443618" y="2010773"/>
                  <a:pt x="2334438" y="2047164"/>
                </a:cubicBezTo>
                <a:cubicBezTo>
                  <a:pt x="2320790" y="2042615"/>
                  <a:pt x="2306361" y="2039951"/>
                  <a:pt x="2293494" y="2033517"/>
                </a:cubicBezTo>
                <a:cubicBezTo>
                  <a:pt x="2278823" y="2026182"/>
                  <a:pt x="2268872" y="2007853"/>
                  <a:pt x="2252551" y="2006221"/>
                </a:cubicBezTo>
                <a:cubicBezTo>
                  <a:pt x="2220543" y="2003020"/>
                  <a:pt x="2188862" y="2015320"/>
                  <a:pt x="2157017" y="2019869"/>
                </a:cubicBezTo>
                <a:cubicBezTo>
                  <a:pt x="2039682" y="2098091"/>
                  <a:pt x="2177764" y="1993935"/>
                  <a:pt x="2102426" y="2088108"/>
                </a:cubicBezTo>
                <a:cubicBezTo>
                  <a:pt x="2092180" y="2100916"/>
                  <a:pt x="2075131" y="2106305"/>
                  <a:pt x="2061483" y="2115403"/>
                </a:cubicBezTo>
                <a:cubicBezTo>
                  <a:pt x="2037461" y="2187469"/>
                  <a:pt x="2059805" y="2148367"/>
                  <a:pt x="1965948" y="2210938"/>
                </a:cubicBezTo>
                <a:lnTo>
                  <a:pt x="1925005" y="2238233"/>
                </a:lnTo>
                <a:cubicBezTo>
                  <a:pt x="1915906" y="2251881"/>
                  <a:pt x="1910517" y="2268929"/>
                  <a:pt x="1897709" y="2279176"/>
                </a:cubicBezTo>
                <a:cubicBezTo>
                  <a:pt x="1886475" y="2288163"/>
                  <a:pt x="1869633" y="2286390"/>
                  <a:pt x="1856766" y="2292824"/>
                </a:cubicBezTo>
                <a:cubicBezTo>
                  <a:pt x="1842095" y="2300160"/>
                  <a:pt x="1829471" y="2311021"/>
                  <a:pt x="1815823" y="2320120"/>
                </a:cubicBezTo>
                <a:cubicBezTo>
                  <a:pt x="1781517" y="2423035"/>
                  <a:pt x="1827794" y="2296176"/>
                  <a:pt x="1774880" y="2402006"/>
                </a:cubicBezTo>
                <a:cubicBezTo>
                  <a:pt x="1768446" y="2414873"/>
                  <a:pt x="1765781" y="2429302"/>
                  <a:pt x="1761232" y="2442950"/>
                </a:cubicBezTo>
                <a:cubicBezTo>
                  <a:pt x="1765781" y="2515738"/>
                  <a:pt x="1767966" y="2588712"/>
                  <a:pt x="1774880" y="2661314"/>
                </a:cubicBezTo>
                <a:cubicBezTo>
                  <a:pt x="1777079" y="2684406"/>
                  <a:pt x="1785650" y="2706535"/>
                  <a:pt x="1788527" y="2729553"/>
                </a:cubicBezTo>
                <a:cubicBezTo>
                  <a:pt x="1793758" y="2771401"/>
                  <a:pt x="1789068" y="2867110"/>
                  <a:pt x="1815823" y="2920621"/>
                </a:cubicBezTo>
                <a:cubicBezTo>
                  <a:pt x="1823158" y="2935292"/>
                  <a:pt x="1830774" y="2950763"/>
                  <a:pt x="1843118" y="2961564"/>
                </a:cubicBezTo>
                <a:cubicBezTo>
                  <a:pt x="1882598" y="2996109"/>
                  <a:pt x="1952073" y="3037360"/>
                  <a:pt x="2006891" y="3043451"/>
                </a:cubicBezTo>
                <a:lnTo>
                  <a:pt x="2129721" y="3057099"/>
                </a:lnTo>
                <a:cubicBezTo>
                  <a:pt x="2143369" y="3061648"/>
                  <a:pt x="2159431" y="3061760"/>
                  <a:pt x="2170665" y="3070747"/>
                </a:cubicBezTo>
                <a:cubicBezTo>
                  <a:pt x="2194715" y="3089987"/>
                  <a:pt x="2202618" y="3125662"/>
                  <a:pt x="2211608" y="3152633"/>
                </a:cubicBezTo>
                <a:cubicBezTo>
                  <a:pt x="2206578" y="3187841"/>
                  <a:pt x="2203368" y="3250998"/>
                  <a:pt x="2184312" y="3289111"/>
                </a:cubicBezTo>
                <a:cubicBezTo>
                  <a:pt x="2176977" y="3303782"/>
                  <a:pt x="2163679" y="3315065"/>
                  <a:pt x="2157017" y="3330054"/>
                </a:cubicBezTo>
                <a:cubicBezTo>
                  <a:pt x="2123013" y="3406564"/>
                  <a:pt x="2146548" y="3399937"/>
                  <a:pt x="2102426" y="3452884"/>
                </a:cubicBezTo>
                <a:cubicBezTo>
                  <a:pt x="2090070" y="3467711"/>
                  <a:pt x="2077542" y="3483121"/>
                  <a:pt x="2061483" y="3493827"/>
                </a:cubicBezTo>
                <a:cubicBezTo>
                  <a:pt x="2049513" y="3501807"/>
                  <a:pt x="2033406" y="3501041"/>
                  <a:pt x="2020539" y="3507475"/>
                </a:cubicBezTo>
                <a:cubicBezTo>
                  <a:pt x="2005868" y="3514810"/>
                  <a:pt x="1994585" y="3528108"/>
                  <a:pt x="1979596" y="3534770"/>
                </a:cubicBezTo>
                <a:cubicBezTo>
                  <a:pt x="1953304" y="3546455"/>
                  <a:pt x="1897709" y="3562066"/>
                  <a:pt x="1897709" y="3562066"/>
                </a:cubicBezTo>
                <a:cubicBezTo>
                  <a:pt x="1888611" y="3575714"/>
                  <a:pt x="1883222" y="3592762"/>
                  <a:pt x="1870414" y="3603009"/>
                </a:cubicBezTo>
                <a:cubicBezTo>
                  <a:pt x="1859181" y="3611996"/>
                  <a:pt x="1842338" y="3610223"/>
                  <a:pt x="1829471" y="3616657"/>
                </a:cubicBezTo>
                <a:cubicBezTo>
                  <a:pt x="1814800" y="3623993"/>
                  <a:pt x="1803198" y="3636617"/>
                  <a:pt x="1788527" y="3643953"/>
                </a:cubicBezTo>
                <a:cubicBezTo>
                  <a:pt x="1760553" y="3657940"/>
                  <a:pt x="1705294" y="3666058"/>
                  <a:pt x="1679345" y="3671248"/>
                </a:cubicBezTo>
                <a:cubicBezTo>
                  <a:pt x="1628645" y="3664910"/>
                  <a:pt x="1567248" y="3673766"/>
                  <a:pt x="1529220" y="3630305"/>
                </a:cubicBezTo>
                <a:cubicBezTo>
                  <a:pt x="1507618" y="3605617"/>
                  <a:pt x="1501925" y="3566615"/>
                  <a:pt x="1474629" y="3548418"/>
                </a:cubicBezTo>
                <a:cubicBezTo>
                  <a:pt x="1447333" y="3530221"/>
                  <a:pt x="1423864" y="3504201"/>
                  <a:pt x="1392742" y="3493827"/>
                </a:cubicBezTo>
                <a:cubicBezTo>
                  <a:pt x="1336238" y="3474992"/>
                  <a:pt x="1363769" y="3488159"/>
                  <a:pt x="1310856" y="3452884"/>
                </a:cubicBezTo>
                <a:cubicBezTo>
                  <a:pt x="1232629" y="3335547"/>
                  <a:pt x="1336791" y="3473632"/>
                  <a:pt x="1242617" y="3398293"/>
                </a:cubicBezTo>
                <a:cubicBezTo>
                  <a:pt x="1229809" y="3388046"/>
                  <a:pt x="1226218" y="3369609"/>
                  <a:pt x="1215321" y="3357350"/>
                </a:cubicBezTo>
                <a:cubicBezTo>
                  <a:pt x="1189675" y="3328499"/>
                  <a:pt x="1154848" y="3307581"/>
                  <a:pt x="1133435" y="3275463"/>
                </a:cubicBezTo>
                <a:cubicBezTo>
                  <a:pt x="1124336" y="3261815"/>
                  <a:pt x="1118947" y="3244767"/>
                  <a:pt x="1106139" y="3234520"/>
                </a:cubicBezTo>
                <a:cubicBezTo>
                  <a:pt x="1094905" y="3225533"/>
                  <a:pt x="1078844" y="3225421"/>
                  <a:pt x="1065196" y="3220872"/>
                </a:cubicBezTo>
                <a:cubicBezTo>
                  <a:pt x="986967" y="3103532"/>
                  <a:pt x="1091133" y="3241622"/>
                  <a:pt x="996957" y="3166281"/>
                </a:cubicBezTo>
                <a:cubicBezTo>
                  <a:pt x="984149" y="3156034"/>
                  <a:pt x="980163" y="3137939"/>
                  <a:pt x="969662" y="3125338"/>
                </a:cubicBezTo>
                <a:cubicBezTo>
                  <a:pt x="957306" y="3110510"/>
                  <a:pt x="941074" y="3099222"/>
                  <a:pt x="928718" y="3084394"/>
                </a:cubicBezTo>
                <a:cubicBezTo>
                  <a:pt x="918217" y="3071793"/>
                  <a:pt x="908758" y="3058122"/>
                  <a:pt x="901423" y="3043451"/>
                </a:cubicBezTo>
                <a:cubicBezTo>
                  <a:pt x="894989" y="3030584"/>
                  <a:pt x="896762" y="3013742"/>
                  <a:pt x="887775" y="3002508"/>
                </a:cubicBezTo>
                <a:cubicBezTo>
                  <a:pt x="877528" y="2989700"/>
                  <a:pt x="860480" y="2984311"/>
                  <a:pt x="846832" y="2975212"/>
                </a:cubicBezTo>
                <a:cubicBezTo>
                  <a:pt x="837733" y="2961564"/>
                  <a:pt x="830433" y="2946528"/>
                  <a:pt x="819536" y="2934269"/>
                </a:cubicBezTo>
                <a:cubicBezTo>
                  <a:pt x="793890" y="2905418"/>
                  <a:pt x="759062" y="2884500"/>
                  <a:pt x="737650" y="2852382"/>
                </a:cubicBezTo>
                <a:cubicBezTo>
                  <a:pt x="719453" y="2825087"/>
                  <a:pt x="710354" y="2788693"/>
                  <a:pt x="683059" y="2770496"/>
                </a:cubicBezTo>
                <a:lnTo>
                  <a:pt x="601172" y="2715905"/>
                </a:lnTo>
                <a:lnTo>
                  <a:pt x="560229" y="2688609"/>
                </a:lnTo>
                <a:cubicBezTo>
                  <a:pt x="551130" y="2674961"/>
                  <a:pt x="544531" y="2659264"/>
                  <a:pt x="532933" y="2647666"/>
                </a:cubicBezTo>
                <a:cubicBezTo>
                  <a:pt x="506475" y="2621208"/>
                  <a:pt x="484349" y="2617823"/>
                  <a:pt x="451047" y="2606723"/>
                </a:cubicBezTo>
                <a:cubicBezTo>
                  <a:pt x="441948" y="2593075"/>
                  <a:pt x="436095" y="2576580"/>
                  <a:pt x="423751" y="2565779"/>
                </a:cubicBezTo>
                <a:cubicBezTo>
                  <a:pt x="399063" y="2544177"/>
                  <a:pt x="341865" y="2511188"/>
                  <a:pt x="341865" y="2511188"/>
                </a:cubicBezTo>
                <a:lnTo>
                  <a:pt x="259978" y="2388358"/>
                </a:lnTo>
                <a:cubicBezTo>
                  <a:pt x="250880" y="2374710"/>
                  <a:pt x="237870" y="2362976"/>
                  <a:pt x="232683" y="2347415"/>
                </a:cubicBezTo>
                <a:lnTo>
                  <a:pt x="205387" y="2265529"/>
                </a:lnTo>
                <a:cubicBezTo>
                  <a:pt x="200838" y="2251881"/>
                  <a:pt x="195228" y="2238542"/>
                  <a:pt x="191739" y="2224585"/>
                </a:cubicBezTo>
                <a:cubicBezTo>
                  <a:pt x="187190" y="2206388"/>
                  <a:pt x="182160" y="2188304"/>
                  <a:pt x="178091" y="2169994"/>
                </a:cubicBezTo>
                <a:cubicBezTo>
                  <a:pt x="173059" y="2147350"/>
                  <a:pt x="170547" y="2124134"/>
                  <a:pt x="164444" y="2101755"/>
                </a:cubicBezTo>
                <a:cubicBezTo>
                  <a:pt x="156874" y="2073997"/>
                  <a:pt x="144126" y="2047782"/>
                  <a:pt x="137148" y="2019869"/>
                </a:cubicBezTo>
                <a:cubicBezTo>
                  <a:pt x="119522" y="1949365"/>
                  <a:pt x="133904" y="1980885"/>
                  <a:pt x="96205" y="1924335"/>
                </a:cubicBezTo>
                <a:cubicBezTo>
                  <a:pt x="91656" y="1901589"/>
                  <a:pt x="88183" y="1878600"/>
                  <a:pt x="82557" y="1856096"/>
                </a:cubicBezTo>
                <a:cubicBezTo>
                  <a:pt x="79068" y="1842140"/>
                  <a:pt x="70415" y="1829460"/>
                  <a:pt x="68909" y="1815153"/>
                </a:cubicBezTo>
                <a:cubicBezTo>
                  <a:pt x="25375" y="1401573"/>
                  <a:pt x="79467" y="1763130"/>
                  <a:pt x="41614" y="1460311"/>
                </a:cubicBezTo>
                <a:cubicBezTo>
                  <a:pt x="38182" y="1432853"/>
                  <a:pt x="34677" y="1405270"/>
                  <a:pt x="27966" y="1378424"/>
                </a:cubicBezTo>
                <a:cubicBezTo>
                  <a:pt x="20988" y="1350511"/>
                  <a:pt x="671" y="1296538"/>
                  <a:pt x="671" y="1296538"/>
                </a:cubicBezTo>
                <a:cubicBezTo>
                  <a:pt x="5220" y="1219201"/>
                  <a:pt x="-10180" y="1138022"/>
                  <a:pt x="14318" y="1064526"/>
                </a:cubicBezTo>
                <a:cubicBezTo>
                  <a:pt x="21653" y="1042520"/>
                  <a:pt x="59455" y="1048778"/>
                  <a:pt x="82557" y="1050878"/>
                </a:cubicBezTo>
                <a:cubicBezTo>
                  <a:pt x="111211" y="1053483"/>
                  <a:pt x="164444" y="1078173"/>
                  <a:pt x="164444" y="1078173"/>
                </a:cubicBezTo>
                <a:cubicBezTo>
                  <a:pt x="187447" y="1112678"/>
                  <a:pt x="197315" y="1119702"/>
                  <a:pt x="205387" y="1160060"/>
                </a:cubicBezTo>
                <a:cubicBezTo>
                  <a:pt x="211696" y="1191603"/>
                  <a:pt x="204649" y="1226822"/>
                  <a:pt x="219035" y="1255594"/>
                </a:cubicBezTo>
                <a:cubicBezTo>
                  <a:pt x="225469" y="1268461"/>
                  <a:pt x="246330" y="1264693"/>
                  <a:pt x="259978" y="1269242"/>
                </a:cubicBezTo>
                <a:cubicBezTo>
                  <a:pt x="293276" y="1258142"/>
                  <a:pt x="315410" y="1254754"/>
                  <a:pt x="341865" y="1228299"/>
                </a:cubicBezTo>
                <a:cubicBezTo>
                  <a:pt x="432853" y="1137311"/>
                  <a:pt x="300919" y="1232849"/>
                  <a:pt x="410103" y="1160060"/>
                </a:cubicBezTo>
                <a:cubicBezTo>
                  <a:pt x="455957" y="1022501"/>
                  <a:pt x="386004" y="1235845"/>
                  <a:pt x="437399" y="1064526"/>
                </a:cubicBezTo>
                <a:cubicBezTo>
                  <a:pt x="437413" y="1064479"/>
                  <a:pt x="471510" y="962191"/>
                  <a:pt x="478342" y="941696"/>
                </a:cubicBezTo>
                <a:lnTo>
                  <a:pt x="491990" y="900753"/>
                </a:lnTo>
                <a:lnTo>
                  <a:pt x="505638" y="859809"/>
                </a:lnTo>
                <a:cubicBezTo>
                  <a:pt x="510187" y="814317"/>
                  <a:pt x="512820" y="768592"/>
                  <a:pt x="519286" y="723332"/>
                </a:cubicBezTo>
                <a:cubicBezTo>
                  <a:pt x="521939" y="704764"/>
                  <a:pt x="515693" y="676130"/>
                  <a:pt x="532933" y="668741"/>
                </a:cubicBezTo>
                <a:cubicBezTo>
                  <a:pt x="558368" y="657840"/>
                  <a:pt x="587524" y="677839"/>
                  <a:pt x="614820" y="682388"/>
                </a:cubicBezTo>
                <a:cubicBezTo>
                  <a:pt x="722958" y="718435"/>
                  <a:pt x="668326" y="714414"/>
                  <a:pt x="778593" y="696036"/>
                </a:cubicBezTo>
                <a:cubicBezTo>
                  <a:pt x="887774" y="659641"/>
                  <a:pt x="760396" y="714233"/>
                  <a:pt x="833184" y="641445"/>
                </a:cubicBezTo>
                <a:cubicBezTo>
                  <a:pt x="843356" y="631273"/>
                  <a:pt x="860479" y="632346"/>
                  <a:pt x="874127" y="627797"/>
                </a:cubicBezTo>
                <a:cubicBezTo>
                  <a:pt x="887775" y="614149"/>
                  <a:pt x="899836" y="598704"/>
                  <a:pt x="915071" y="586854"/>
                </a:cubicBezTo>
                <a:cubicBezTo>
                  <a:pt x="940966" y="566714"/>
                  <a:pt x="996957" y="532263"/>
                  <a:pt x="996957" y="532263"/>
                </a:cubicBezTo>
                <a:cubicBezTo>
                  <a:pt x="1001506" y="518615"/>
                  <a:pt x="1005262" y="477963"/>
                  <a:pt x="1010605" y="491320"/>
                </a:cubicBezTo>
                <a:cubicBezTo>
                  <a:pt x="1024227" y="525374"/>
                  <a:pt x="1017494" y="564453"/>
                  <a:pt x="1024253" y="600502"/>
                </a:cubicBezTo>
                <a:cubicBezTo>
                  <a:pt x="1031166" y="637374"/>
                  <a:pt x="1039685" y="674095"/>
                  <a:pt x="1051548" y="709684"/>
                </a:cubicBezTo>
                <a:cubicBezTo>
                  <a:pt x="1056097" y="723332"/>
                  <a:pt x="1058762" y="737760"/>
                  <a:pt x="1065196" y="750627"/>
                </a:cubicBezTo>
                <a:cubicBezTo>
                  <a:pt x="1072531" y="765298"/>
                  <a:pt x="1079683" y="781324"/>
                  <a:pt x="1092491" y="791570"/>
                </a:cubicBezTo>
                <a:cubicBezTo>
                  <a:pt x="1103725" y="800557"/>
                  <a:pt x="1119787" y="800669"/>
                  <a:pt x="1133435" y="805218"/>
                </a:cubicBezTo>
                <a:cubicBezTo>
                  <a:pt x="1142533" y="818866"/>
                  <a:pt x="1154068" y="831172"/>
                  <a:pt x="1160730" y="846161"/>
                </a:cubicBezTo>
                <a:cubicBezTo>
                  <a:pt x="1172415" y="872453"/>
                  <a:pt x="1188026" y="928048"/>
                  <a:pt x="1188026" y="928048"/>
                </a:cubicBezTo>
                <a:cubicBezTo>
                  <a:pt x="1192575" y="987188"/>
                  <a:pt x="1194317" y="1046612"/>
                  <a:pt x="1201674" y="1105469"/>
                </a:cubicBezTo>
                <a:cubicBezTo>
                  <a:pt x="1204846" y="1130843"/>
                  <a:pt x="1225199" y="1169937"/>
                  <a:pt x="1242617" y="1187355"/>
                </a:cubicBezTo>
                <a:cubicBezTo>
                  <a:pt x="1254215" y="1198953"/>
                  <a:pt x="1268889" y="1207315"/>
                  <a:pt x="1283560" y="1214651"/>
                </a:cubicBezTo>
                <a:cubicBezTo>
                  <a:pt x="1296427" y="1221085"/>
                  <a:pt x="1311636" y="1221865"/>
                  <a:pt x="1324503" y="1228299"/>
                </a:cubicBezTo>
                <a:cubicBezTo>
                  <a:pt x="1430330" y="1281212"/>
                  <a:pt x="1303479" y="1234938"/>
                  <a:pt x="1406390" y="1269242"/>
                </a:cubicBezTo>
                <a:cubicBezTo>
                  <a:pt x="1424587" y="1264693"/>
                  <a:pt x="1447718" y="1268857"/>
                  <a:pt x="1460981" y="1255594"/>
                </a:cubicBezTo>
                <a:cubicBezTo>
                  <a:pt x="1474244" y="1242331"/>
                  <a:pt x="1467240" y="1218243"/>
                  <a:pt x="1474629" y="1201003"/>
                </a:cubicBezTo>
                <a:cubicBezTo>
                  <a:pt x="1481090" y="1185927"/>
                  <a:pt x="1492826" y="1173708"/>
                  <a:pt x="1501924" y="1160060"/>
                </a:cubicBezTo>
                <a:cubicBezTo>
                  <a:pt x="1506473" y="1137314"/>
                  <a:pt x="1510540" y="1114465"/>
                  <a:pt x="1515572" y="1091821"/>
                </a:cubicBezTo>
                <a:cubicBezTo>
                  <a:pt x="1519641" y="1073511"/>
                  <a:pt x="1517503" y="1051877"/>
                  <a:pt x="1529220" y="1037230"/>
                </a:cubicBezTo>
                <a:cubicBezTo>
                  <a:pt x="1538207" y="1025996"/>
                  <a:pt x="1556515" y="1028131"/>
                  <a:pt x="1570163" y="1023582"/>
                </a:cubicBezTo>
                <a:cubicBezTo>
                  <a:pt x="1656599" y="1028131"/>
                  <a:pt x="1742915" y="1037230"/>
                  <a:pt x="1829471" y="1037230"/>
                </a:cubicBezTo>
                <a:cubicBezTo>
                  <a:pt x="1848228" y="1037230"/>
                  <a:pt x="1869946" y="1035934"/>
                  <a:pt x="1884062" y="1023582"/>
                </a:cubicBezTo>
                <a:cubicBezTo>
                  <a:pt x="1908750" y="1001980"/>
                  <a:pt x="1938653" y="941696"/>
                  <a:pt x="1938653" y="941696"/>
                </a:cubicBezTo>
                <a:cubicBezTo>
                  <a:pt x="1935166" y="903335"/>
                  <a:pt x="1937613" y="803140"/>
                  <a:pt x="1911357" y="750627"/>
                </a:cubicBezTo>
                <a:cubicBezTo>
                  <a:pt x="1904022" y="735956"/>
                  <a:pt x="1894563" y="722285"/>
                  <a:pt x="1884062" y="709684"/>
                </a:cubicBezTo>
                <a:cubicBezTo>
                  <a:pt x="1871706" y="694857"/>
                  <a:pt x="1856766" y="682389"/>
                  <a:pt x="1843118" y="668741"/>
                </a:cubicBezTo>
                <a:cubicBezTo>
                  <a:pt x="1808816" y="565827"/>
                  <a:pt x="1859078" y="688691"/>
                  <a:pt x="1788527" y="600502"/>
                </a:cubicBezTo>
                <a:cubicBezTo>
                  <a:pt x="1735590" y="534331"/>
                  <a:pt x="1823269" y="575686"/>
                  <a:pt x="1733936" y="545911"/>
                </a:cubicBezTo>
                <a:cubicBezTo>
                  <a:pt x="1733817" y="545437"/>
                  <a:pt x="1713168" y="456903"/>
                  <a:pt x="1706641" y="450376"/>
                </a:cubicBezTo>
                <a:cubicBezTo>
                  <a:pt x="1696468" y="440204"/>
                  <a:pt x="1679345" y="441278"/>
                  <a:pt x="1665697" y="436729"/>
                </a:cubicBezTo>
                <a:cubicBezTo>
                  <a:pt x="1656599" y="423081"/>
                  <a:pt x="1650000" y="407384"/>
                  <a:pt x="1638402" y="395785"/>
                </a:cubicBezTo>
                <a:cubicBezTo>
                  <a:pt x="1626804" y="384187"/>
                  <a:pt x="1601437" y="384403"/>
                  <a:pt x="1597459" y="368490"/>
                </a:cubicBezTo>
                <a:cubicBezTo>
                  <a:pt x="1581973" y="306545"/>
                  <a:pt x="1588360" y="241111"/>
                  <a:pt x="1583811" y="177421"/>
                </a:cubicBezTo>
                <a:cubicBezTo>
                  <a:pt x="1610935" y="-12442"/>
                  <a:pt x="1567483" y="68239"/>
                  <a:pt x="1897709" y="68239"/>
                </a:cubicBezTo>
                <a:cubicBezTo>
                  <a:pt x="2188897" y="68239"/>
                  <a:pt x="2480014" y="77338"/>
                  <a:pt x="2771166" y="81887"/>
                </a:cubicBezTo>
                <a:cubicBezTo>
                  <a:pt x="3034892" y="99469"/>
                  <a:pt x="2907493" y="95535"/>
                  <a:pt x="3153303" y="95535"/>
                </a:cubicBezTo>
              </a:path>
            </a:pathLst>
          </a:cu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590647" y="2717063"/>
            <a:ext cx="184340" cy="17183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42691" y="2774417"/>
            <a:ext cx="169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N. Bering 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Sea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72" name="Freeform 71"/>
          <p:cNvSpPr/>
          <p:nvPr/>
        </p:nvSpPr>
        <p:spPr>
          <a:xfrm rot="1785742">
            <a:off x="-160060" y="3420101"/>
            <a:ext cx="2033633" cy="641585"/>
          </a:xfrm>
          <a:custGeom>
            <a:avLst/>
            <a:gdLst>
              <a:gd name="connsiteX0" fmla="*/ 0 w 3752850"/>
              <a:gd name="connsiteY0" fmla="*/ 0 h 1239125"/>
              <a:gd name="connsiteX1" fmla="*/ 47625 w 3752850"/>
              <a:gd name="connsiteY1" fmla="*/ 9525 h 1239125"/>
              <a:gd name="connsiteX2" fmla="*/ 114300 w 3752850"/>
              <a:gd name="connsiteY2" fmla="*/ 47625 h 1239125"/>
              <a:gd name="connsiteX3" fmla="*/ 142875 w 3752850"/>
              <a:gd name="connsiteY3" fmla="*/ 57150 h 1239125"/>
              <a:gd name="connsiteX4" fmla="*/ 171450 w 3752850"/>
              <a:gd name="connsiteY4" fmla="*/ 76200 h 1239125"/>
              <a:gd name="connsiteX5" fmla="*/ 228600 w 3752850"/>
              <a:gd name="connsiteY5" fmla="*/ 95250 h 1239125"/>
              <a:gd name="connsiteX6" fmla="*/ 257175 w 3752850"/>
              <a:gd name="connsiteY6" fmla="*/ 104775 h 1239125"/>
              <a:gd name="connsiteX7" fmla="*/ 285750 w 3752850"/>
              <a:gd name="connsiteY7" fmla="*/ 114300 h 1239125"/>
              <a:gd name="connsiteX8" fmla="*/ 371475 w 3752850"/>
              <a:gd name="connsiteY8" fmla="*/ 133350 h 1239125"/>
              <a:gd name="connsiteX9" fmla="*/ 400050 w 3752850"/>
              <a:gd name="connsiteY9" fmla="*/ 161925 h 1239125"/>
              <a:gd name="connsiteX10" fmla="*/ 495300 w 3752850"/>
              <a:gd name="connsiteY10" fmla="*/ 190500 h 1239125"/>
              <a:gd name="connsiteX11" fmla="*/ 552450 w 3752850"/>
              <a:gd name="connsiteY11" fmla="*/ 219075 h 1239125"/>
              <a:gd name="connsiteX12" fmla="*/ 581025 w 3752850"/>
              <a:gd name="connsiteY12" fmla="*/ 238125 h 1239125"/>
              <a:gd name="connsiteX13" fmla="*/ 638175 w 3752850"/>
              <a:gd name="connsiteY13" fmla="*/ 257175 h 1239125"/>
              <a:gd name="connsiteX14" fmla="*/ 771525 w 3752850"/>
              <a:gd name="connsiteY14" fmla="*/ 295275 h 1239125"/>
              <a:gd name="connsiteX15" fmla="*/ 838200 w 3752850"/>
              <a:gd name="connsiteY15" fmla="*/ 304800 h 1239125"/>
              <a:gd name="connsiteX16" fmla="*/ 952500 w 3752850"/>
              <a:gd name="connsiteY16" fmla="*/ 342900 h 1239125"/>
              <a:gd name="connsiteX17" fmla="*/ 981075 w 3752850"/>
              <a:gd name="connsiteY17" fmla="*/ 352425 h 1239125"/>
              <a:gd name="connsiteX18" fmla="*/ 1066800 w 3752850"/>
              <a:gd name="connsiteY18" fmla="*/ 390525 h 1239125"/>
              <a:gd name="connsiteX19" fmla="*/ 1133475 w 3752850"/>
              <a:gd name="connsiteY19" fmla="*/ 409575 h 1239125"/>
              <a:gd name="connsiteX20" fmla="*/ 1190625 w 3752850"/>
              <a:gd name="connsiteY20" fmla="*/ 428625 h 1239125"/>
              <a:gd name="connsiteX21" fmla="*/ 1219200 w 3752850"/>
              <a:gd name="connsiteY21" fmla="*/ 447675 h 1239125"/>
              <a:gd name="connsiteX22" fmla="*/ 1257300 w 3752850"/>
              <a:gd name="connsiteY22" fmla="*/ 466725 h 1239125"/>
              <a:gd name="connsiteX23" fmla="*/ 1295400 w 3752850"/>
              <a:gd name="connsiteY23" fmla="*/ 495300 h 1239125"/>
              <a:gd name="connsiteX24" fmla="*/ 1352550 w 3752850"/>
              <a:gd name="connsiteY24" fmla="*/ 514350 h 1239125"/>
              <a:gd name="connsiteX25" fmla="*/ 1438275 w 3752850"/>
              <a:gd name="connsiteY25" fmla="*/ 542925 h 1239125"/>
              <a:gd name="connsiteX26" fmla="*/ 1466850 w 3752850"/>
              <a:gd name="connsiteY26" fmla="*/ 552450 h 1239125"/>
              <a:gd name="connsiteX27" fmla="*/ 1495425 w 3752850"/>
              <a:gd name="connsiteY27" fmla="*/ 561975 h 1239125"/>
              <a:gd name="connsiteX28" fmla="*/ 1524000 w 3752850"/>
              <a:gd name="connsiteY28" fmla="*/ 581025 h 1239125"/>
              <a:gd name="connsiteX29" fmla="*/ 1600200 w 3752850"/>
              <a:gd name="connsiteY29" fmla="*/ 628650 h 1239125"/>
              <a:gd name="connsiteX30" fmla="*/ 1628775 w 3752850"/>
              <a:gd name="connsiteY30" fmla="*/ 647700 h 1239125"/>
              <a:gd name="connsiteX31" fmla="*/ 1733550 w 3752850"/>
              <a:gd name="connsiteY31" fmla="*/ 676275 h 1239125"/>
              <a:gd name="connsiteX32" fmla="*/ 1790700 w 3752850"/>
              <a:gd name="connsiteY32" fmla="*/ 695325 h 1239125"/>
              <a:gd name="connsiteX33" fmla="*/ 1819275 w 3752850"/>
              <a:gd name="connsiteY33" fmla="*/ 704850 h 1239125"/>
              <a:gd name="connsiteX34" fmla="*/ 1847850 w 3752850"/>
              <a:gd name="connsiteY34" fmla="*/ 714375 h 1239125"/>
              <a:gd name="connsiteX35" fmla="*/ 1876425 w 3752850"/>
              <a:gd name="connsiteY35" fmla="*/ 723900 h 1239125"/>
              <a:gd name="connsiteX36" fmla="*/ 1952625 w 3752850"/>
              <a:gd name="connsiteY36" fmla="*/ 762000 h 1239125"/>
              <a:gd name="connsiteX37" fmla="*/ 2019300 w 3752850"/>
              <a:gd name="connsiteY37" fmla="*/ 781050 h 1239125"/>
              <a:gd name="connsiteX38" fmla="*/ 2076450 w 3752850"/>
              <a:gd name="connsiteY38" fmla="*/ 800100 h 1239125"/>
              <a:gd name="connsiteX39" fmla="*/ 2114550 w 3752850"/>
              <a:gd name="connsiteY39" fmla="*/ 809625 h 1239125"/>
              <a:gd name="connsiteX40" fmla="*/ 2143125 w 3752850"/>
              <a:gd name="connsiteY40" fmla="*/ 819150 h 1239125"/>
              <a:gd name="connsiteX41" fmla="*/ 2190750 w 3752850"/>
              <a:gd name="connsiteY41" fmla="*/ 828675 h 1239125"/>
              <a:gd name="connsiteX42" fmla="*/ 2286000 w 3752850"/>
              <a:gd name="connsiteY42" fmla="*/ 857250 h 1239125"/>
              <a:gd name="connsiteX43" fmla="*/ 2362200 w 3752850"/>
              <a:gd name="connsiteY43" fmla="*/ 866775 h 1239125"/>
              <a:gd name="connsiteX44" fmla="*/ 2447925 w 3752850"/>
              <a:gd name="connsiteY44" fmla="*/ 885825 h 1239125"/>
              <a:gd name="connsiteX45" fmla="*/ 2505075 w 3752850"/>
              <a:gd name="connsiteY45" fmla="*/ 895350 h 1239125"/>
              <a:gd name="connsiteX46" fmla="*/ 2562225 w 3752850"/>
              <a:gd name="connsiteY46" fmla="*/ 914400 h 1239125"/>
              <a:gd name="connsiteX47" fmla="*/ 2638425 w 3752850"/>
              <a:gd name="connsiteY47" fmla="*/ 933450 h 1239125"/>
              <a:gd name="connsiteX48" fmla="*/ 2724150 w 3752850"/>
              <a:gd name="connsiteY48" fmla="*/ 981075 h 1239125"/>
              <a:gd name="connsiteX49" fmla="*/ 2790825 w 3752850"/>
              <a:gd name="connsiteY49" fmla="*/ 990600 h 1239125"/>
              <a:gd name="connsiteX50" fmla="*/ 2924175 w 3752850"/>
              <a:gd name="connsiteY50" fmla="*/ 1028700 h 1239125"/>
              <a:gd name="connsiteX51" fmla="*/ 2962275 w 3752850"/>
              <a:gd name="connsiteY51" fmla="*/ 1038225 h 1239125"/>
              <a:gd name="connsiteX52" fmla="*/ 3019425 w 3752850"/>
              <a:gd name="connsiteY52" fmla="*/ 1057275 h 1239125"/>
              <a:gd name="connsiteX53" fmla="*/ 3048000 w 3752850"/>
              <a:gd name="connsiteY53" fmla="*/ 1066800 h 1239125"/>
              <a:gd name="connsiteX54" fmla="*/ 3076575 w 3752850"/>
              <a:gd name="connsiteY54" fmla="*/ 1076325 h 1239125"/>
              <a:gd name="connsiteX55" fmla="*/ 3124200 w 3752850"/>
              <a:gd name="connsiteY55" fmla="*/ 1085850 h 1239125"/>
              <a:gd name="connsiteX56" fmla="*/ 3238500 w 3752850"/>
              <a:gd name="connsiteY56" fmla="*/ 1104900 h 1239125"/>
              <a:gd name="connsiteX57" fmla="*/ 3295650 w 3752850"/>
              <a:gd name="connsiteY57" fmla="*/ 1123950 h 1239125"/>
              <a:gd name="connsiteX58" fmla="*/ 3324225 w 3752850"/>
              <a:gd name="connsiteY58" fmla="*/ 1133475 h 1239125"/>
              <a:gd name="connsiteX59" fmla="*/ 3362325 w 3752850"/>
              <a:gd name="connsiteY59" fmla="*/ 1143000 h 1239125"/>
              <a:gd name="connsiteX60" fmla="*/ 3419475 w 3752850"/>
              <a:gd name="connsiteY60" fmla="*/ 1162050 h 1239125"/>
              <a:gd name="connsiteX61" fmla="*/ 3457575 w 3752850"/>
              <a:gd name="connsiteY61" fmla="*/ 1171575 h 1239125"/>
              <a:gd name="connsiteX62" fmla="*/ 3514725 w 3752850"/>
              <a:gd name="connsiteY62" fmla="*/ 1190625 h 1239125"/>
              <a:gd name="connsiteX63" fmla="*/ 3600450 w 3752850"/>
              <a:gd name="connsiteY63" fmla="*/ 1209675 h 1239125"/>
              <a:gd name="connsiteX64" fmla="*/ 3629025 w 3752850"/>
              <a:gd name="connsiteY64" fmla="*/ 1219200 h 1239125"/>
              <a:gd name="connsiteX65" fmla="*/ 3676650 w 3752850"/>
              <a:gd name="connsiteY65" fmla="*/ 1228725 h 1239125"/>
              <a:gd name="connsiteX66" fmla="*/ 3705225 w 3752850"/>
              <a:gd name="connsiteY66" fmla="*/ 1238250 h 1239125"/>
              <a:gd name="connsiteX67" fmla="*/ 3752850 w 3752850"/>
              <a:gd name="connsiteY67" fmla="*/ 1238250 h 123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752850" h="1239125">
                <a:moveTo>
                  <a:pt x="0" y="0"/>
                </a:moveTo>
                <a:cubicBezTo>
                  <a:pt x="15875" y="3175"/>
                  <a:pt x="32266" y="4405"/>
                  <a:pt x="47625" y="9525"/>
                </a:cubicBezTo>
                <a:cubicBezTo>
                  <a:pt x="97722" y="26224"/>
                  <a:pt x="72494" y="26722"/>
                  <a:pt x="114300" y="47625"/>
                </a:cubicBezTo>
                <a:cubicBezTo>
                  <a:pt x="123280" y="52115"/>
                  <a:pt x="133895" y="52660"/>
                  <a:pt x="142875" y="57150"/>
                </a:cubicBezTo>
                <a:cubicBezTo>
                  <a:pt x="153114" y="62270"/>
                  <a:pt x="160989" y="71551"/>
                  <a:pt x="171450" y="76200"/>
                </a:cubicBezTo>
                <a:cubicBezTo>
                  <a:pt x="189800" y="84355"/>
                  <a:pt x="209550" y="88900"/>
                  <a:pt x="228600" y="95250"/>
                </a:cubicBezTo>
                <a:lnTo>
                  <a:pt x="257175" y="104775"/>
                </a:lnTo>
                <a:cubicBezTo>
                  <a:pt x="266700" y="107950"/>
                  <a:pt x="275905" y="112331"/>
                  <a:pt x="285750" y="114300"/>
                </a:cubicBezTo>
                <a:cubicBezTo>
                  <a:pt x="346212" y="126392"/>
                  <a:pt x="317669" y="119898"/>
                  <a:pt x="371475" y="133350"/>
                </a:cubicBezTo>
                <a:cubicBezTo>
                  <a:pt x="381000" y="142875"/>
                  <a:pt x="388354" y="155242"/>
                  <a:pt x="400050" y="161925"/>
                </a:cubicBezTo>
                <a:cubicBezTo>
                  <a:pt x="493229" y="215170"/>
                  <a:pt x="371126" y="107717"/>
                  <a:pt x="495300" y="190500"/>
                </a:cubicBezTo>
                <a:cubicBezTo>
                  <a:pt x="577192" y="245095"/>
                  <a:pt x="473580" y="179640"/>
                  <a:pt x="552450" y="219075"/>
                </a:cubicBezTo>
                <a:cubicBezTo>
                  <a:pt x="562689" y="224195"/>
                  <a:pt x="570564" y="233476"/>
                  <a:pt x="581025" y="238125"/>
                </a:cubicBezTo>
                <a:cubicBezTo>
                  <a:pt x="599375" y="246280"/>
                  <a:pt x="619125" y="250825"/>
                  <a:pt x="638175" y="257175"/>
                </a:cubicBezTo>
                <a:cubicBezTo>
                  <a:pt x="680649" y="271333"/>
                  <a:pt x="727705" y="289015"/>
                  <a:pt x="771525" y="295275"/>
                </a:cubicBezTo>
                <a:lnTo>
                  <a:pt x="838200" y="304800"/>
                </a:lnTo>
                <a:lnTo>
                  <a:pt x="952500" y="342900"/>
                </a:lnTo>
                <a:cubicBezTo>
                  <a:pt x="962025" y="346075"/>
                  <a:pt x="972721" y="346856"/>
                  <a:pt x="981075" y="352425"/>
                </a:cubicBezTo>
                <a:cubicBezTo>
                  <a:pt x="1026358" y="382614"/>
                  <a:pt x="998790" y="367855"/>
                  <a:pt x="1066800" y="390525"/>
                </a:cubicBezTo>
                <a:cubicBezTo>
                  <a:pt x="1162832" y="422536"/>
                  <a:pt x="1013874" y="373695"/>
                  <a:pt x="1133475" y="409575"/>
                </a:cubicBezTo>
                <a:cubicBezTo>
                  <a:pt x="1152709" y="415345"/>
                  <a:pt x="1173917" y="417486"/>
                  <a:pt x="1190625" y="428625"/>
                </a:cubicBezTo>
                <a:cubicBezTo>
                  <a:pt x="1200150" y="434975"/>
                  <a:pt x="1209261" y="441995"/>
                  <a:pt x="1219200" y="447675"/>
                </a:cubicBezTo>
                <a:cubicBezTo>
                  <a:pt x="1231528" y="454720"/>
                  <a:pt x="1245259" y="459200"/>
                  <a:pt x="1257300" y="466725"/>
                </a:cubicBezTo>
                <a:cubicBezTo>
                  <a:pt x="1270762" y="475139"/>
                  <a:pt x="1281201" y="488200"/>
                  <a:pt x="1295400" y="495300"/>
                </a:cubicBezTo>
                <a:cubicBezTo>
                  <a:pt x="1313361" y="504280"/>
                  <a:pt x="1333500" y="508000"/>
                  <a:pt x="1352550" y="514350"/>
                </a:cubicBezTo>
                <a:lnTo>
                  <a:pt x="1438275" y="542925"/>
                </a:lnTo>
                <a:lnTo>
                  <a:pt x="1466850" y="552450"/>
                </a:lnTo>
                <a:cubicBezTo>
                  <a:pt x="1476375" y="555625"/>
                  <a:pt x="1487071" y="556406"/>
                  <a:pt x="1495425" y="561975"/>
                </a:cubicBezTo>
                <a:lnTo>
                  <a:pt x="1524000" y="581025"/>
                </a:lnTo>
                <a:cubicBezTo>
                  <a:pt x="1569697" y="649571"/>
                  <a:pt x="1504986" y="565174"/>
                  <a:pt x="1600200" y="628650"/>
                </a:cubicBezTo>
                <a:cubicBezTo>
                  <a:pt x="1609725" y="635000"/>
                  <a:pt x="1618314" y="643051"/>
                  <a:pt x="1628775" y="647700"/>
                </a:cubicBezTo>
                <a:cubicBezTo>
                  <a:pt x="1689729" y="674791"/>
                  <a:pt x="1675550" y="660457"/>
                  <a:pt x="1733550" y="676275"/>
                </a:cubicBezTo>
                <a:cubicBezTo>
                  <a:pt x="1752923" y="681559"/>
                  <a:pt x="1771650" y="688975"/>
                  <a:pt x="1790700" y="695325"/>
                </a:cubicBezTo>
                <a:lnTo>
                  <a:pt x="1819275" y="704850"/>
                </a:lnTo>
                <a:lnTo>
                  <a:pt x="1847850" y="714375"/>
                </a:lnTo>
                <a:cubicBezTo>
                  <a:pt x="1857375" y="717550"/>
                  <a:pt x="1867445" y="719410"/>
                  <a:pt x="1876425" y="723900"/>
                </a:cubicBezTo>
                <a:cubicBezTo>
                  <a:pt x="1901825" y="736600"/>
                  <a:pt x="1925684" y="753020"/>
                  <a:pt x="1952625" y="762000"/>
                </a:cubicBezTo>
                <a:cubicBezTo>
                  <a:pt x="2048657" y="794011"/>
                  <a:pt x="1899699" y="745170"/>
                  <a:pt x="2019300" y="781050"/>
                </a:cubicBezTo>
                <a:cubicBezTo>
                  <a:pt x="2038534" y="786820"/>
                  <a:pt x="2056969" y="795230"/>
                  <a:pt x="2076450" y="800100"/>
                </a:cubicBezTo>
                <a:cubicBezTo>
                  <a:pt x="2089150" y="803275"/>
                  <a:pt x="2101963" y="806029"/>
                  <a:pt x="2114550" y="809625"/>
                </a:cubicBezTo>
                <a:cubicBezTo>
                  <a:pt x="2124204" y="812383"/>
                  <a:pt x="2133385" y="816715"/>
                  <a:pt x="2143125" y="819150"/>
                </a:cubicBezTo>
                <a:cubicBezTo>
                  <a:pt x="2158831" y="823077"/>
                  <a:pt x="2175131" y="824415"/>
                  <a:pt x="2190750" y="828675"/>
                </a:cubicBezTo>
                <a:cubicBezTo>
                  <a:pt x="2230675" y="839564"/>
                  <a:pt x="2247745" y="850874"/>
                  <a:pt x="2286000" y="857250"/>
                </a:cubicBezTo>
                <a:cubicBezTo>
                  <a:pt x="2311249" y="861458"/>
                  <a:pt x="2336900" y="862883"/>
                  <a:pt x="2362200" y="866775"/>
                </a:cubicBezTo>
                <a:cubicBezTo>
                  <a:pt x="2434287" y="877865"/>
                  <a:pt x="2384719" y="873184"/>
                  <a:pt x="2447925" y="885825"/>
                </a:cubicBezTo>
                <a:cubicBezTo>
                  <a:pt x="2466863" y="889613"/>
                  <a:pt x="2486339" y="890666"/>
                  <a:pt x="2505075" y="895350"/>
                </a:cubicBezTo>
                <a:cubicBezTo>
                  <a:pt x="2524556" y="900220"/>
                  <a:pt x="2542534" y="910462"/>
                  <a:pt x="2562225" y="914400"/>
                </a:cubicBezTo>
                <a:cubicBezTo>
                  <a:pt x="2575420" y="917039"/>
                  <a:pt x="2621950" y="924297"/>
                  <a:pt x="2638425" y="933450"/>
                </a:cubicBezTo>
                <a:cubicBezTo>
                  <a:pt x="2681390" y="957319"/>
                  <a:pt x="2683739" y="972993"/>
                  <a:pt x="2724150" y="981075"/>
                </a:cubicBezTo>
                <a:cubicBezTo>
                  <a:pt x="2746165" y="985478"/>
                  <a:pt x="2768810" y="986197"/>
                  <a:pt x="2790825" y="990600"/>
                </a:cubicBezTo>
                <a:cubicBezTo>
                  <a:pt x="2968991" y="1026233"/>
                  <a:pt x="2778924" y="992387"/>
                  <a:pt x="2924175" y="1028700"/>
                </a:cubicBezTo>
                <a:cubicBezTo>
                  <a:pt x="2936875" y="1031875"/>
                  <a:pt x="2949736" y="1034463"/>
                  <a:pt x="2962275" y="1038225"/>
                </a:cubicBezTo>
                <a:cubicBezTo>
                  <a:pt x="2981509" y="1043995"/>
                  <a:pt x="3000375" y="1050925"/>
                  <a:pt x="3019425" y="1057275"/>
                </a:cubicBezTo>
                <a:lnTo>
                  <a:pt x="3048000" y="1066800"/>
                </a:lnTo>
                <a:cubicBezTo>
                  <a:pt x="3057525" y="1069975"/>
                  <a:pt x="3066730" y="1074356"/>
                  <a:pt x="3076575" y="1076325"/>
                </a:cubicBezTo>
                <a:cubicBezTo>
                  <a:pt x="3092450" y="1079500"/>
                  <a:pt x="3108231" y="1083188"/>
                  <a:pt x="3124200" y="1085850"/>
                </a:cubicBezTo>
                <a:cubicBezTo>
                  <a:pt x="3159246" y="1091691"/>
                  <a:pt x="3203225" y="1095280"/>
                  <a:pt x="3238500" y="1104900"/>
                </a:cubicBezTo>
                <a:cubicBezTo>
                  <a:pt x="3257873" y="1110184"/>
                  <a:pt x="3276600" y="1117600"/>
                  <a:pt x="3295650" y="1123950"/>
                </a:cubicBezTo>
                <a:cubicBezTo>
                  <a:pt x="3305175" y="1127125"/>
                  <a:pt x="3314485" y="1131040"/>
                  <a:pt x="3324225" y="1133475"/>
                </a:cubicBezTo>
                <a:cubicBezTo>
                  <a:pt x="3336925" y="1136650"/>
                  <a:pt x="3349786" y="1139238"/>
                  <a:pt x="3362325" y="1143000"/>
                </a:cubicBezTo>
                <a:cubicBezTo>
                  <a:pt x="3381559" y="1148770"/>
                  <a:pt x="3399994" y="1157180"/>
                  <a:pt x="3419475" y="1162050"/>
                </a:cubicBezTo>
                <a:cubicBezTo>
                  <a:pt x="3432175" y="1165225"/>
                  <a:pt x="3445036" y="1167813"/>
                  <a:pt x="3457575" y="1171575"/>
                </a:cubicBezTo>
                <a:cubicBezTo>
                  <a:pt x="3476809" y="1177345"/>
                  <a:pt x="3495034" y="1186687"/>
                  <a:pt x="3514725" y="1190625"/>
                </a:cubicBezTo>
                <a:cubicBezTo>
                  <a:pt x="3547461" y="1197172"/>
                  <a:pt x="3569063" y="1200707"/>
                  <a:pt x="3600450" y="1209675"/>
                </a:cubicBezTo>
                <a:cubicBezTo>
                  <a:pt x="3610104" y="1212433"/>
                  <a:pt x="3619285" y="1216765"/>
                  <a:pt x="3629025" y="1219200"/>
                </a:cubicBezTo>
                <a:cubicBezTo>
                  <a:pt x="3644731" y="1223127"/>
                  <a:pt x="3660944" y="1224798"/>
                  <a:pt x="3676650" y="1228725"/>
                </a:cubicBezTo>
                <a:cubicBezTo>
                  <a:pt x="3686390" y="1231160"/>
                  <a:pt x="3695262" y="1237005"/>
                  <a:pt x="3705225" y="1238250"/>
                </a:cubicBezTo>
                <a:cubicBezTo>
                  <a:pt x="3720977" y="1240219"/>
                  <a:pt x="3736975" y="1238250"/>
                  <a:pt x="3752850" y="1238250"/>
                </a:cubicBezTo>
              </a:path>
            </a:pathLst>
          </a:custGeom>
          <a:noFill/>
          <a:ln w="762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40340" y="4879032"/>
            <a:ext cx="1834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S. Bering Sea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6147078"/>
            <a:ext cx="9259907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          Thermal barrier - two ecosystems     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773850" y="152457"/>
            <a:ext cx="3156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0066"/>
                </a:solidFill>
              </a:rPr>
              <a:t>Sea ice</a:t>
            </a:r>
          </a:p>
        </p:txBody>
      </p:sp>
      <p:sp>
        <p:nvSpPr>
          <p:cNvPr id="7" name="Freeform 6"/>
          <p:cNvSpPr/>
          <p:nvPr/>
        </p:nvSpPr>
        <p:spPr>
          <a:xfrm>
            <a:off x="4544704" y="1282442"/>
            <a:ext cx="4203511" cy="470722"/>
          </a:xfrm>
          <a:custGeom>
            <a:avLst/>
            <a:gdLst>
              <a:gd name="connsiteX0" fmla="*/ 3439236 w 4203511"/>
              <a:gd name="connsiteY0" fmla="*/ 14096 h 683859"/>
              <a:gd name="connsiteX1" fmla="*/ 3493827 w 4203511"/>
              <a:gd name="connsiteY1" fmla="*/ 123278 h 683859"/>
              <a:gd name="connsiteX2" fmla="*/ 3575714 w 4203511"/>
              <a:gd name="connsiteY2" fmla="*/ 150574 h 683859"/>
              <a:gd name="connsiteX3" fmla="*/ 3807726 w 4203511"/>
              <a:gd name="connsiteY3" fmla="*/ 177869 h 683859"/>
              <a:gd name="connsiteX4" fmla="*/ 3848669 w 4203511"/>
              <a:gd name="connsiteY4" fmla="*/ 205165 h 683859"/>
              <a:gd name="connsiteX5" fmla="*/ 3889612 w 4203511"/>
              <a:gd name="connsiteY5" fmla="*/ 218813 h 683859"/>
              <a:gd name="connsiteX6" fmla="*/ 3998795 w 4203511"/>
              <a:gd name="connsiteY6" fmla="*/ 273404 h 683859"/>
              <a:gd name="connsiteX7" fmla="*/ 4053386 w 4203511"/>
              <a:gd name="connsiteY7" fmla="*/ 259756 h 683859"/>
              <a:gd name="connsiteX8" fmla="*/ 4121624 w 4203511"/>
              <a:gd name="connsiteY8" fmla="*/ 177869 h 683859"/>
              <a:gd name="connsiteX9" fmla="*/ 4162568 w 4203511"/>
              <a:gd name="connsiteY9" fmla="*/ 164222 h 683859"/>
              <a:gd name="connsiteX10" fmla="*/ 4203511 w 4203511"/>
              <a:gd name="connsiteY10" fmla="*/ 246108 h 683859"/>
              <a:gd name="connsiteX11" fmla="*/ 4162568 w 4203511"/>
              <a:gd name="connsiteY11" fmla="*/ 368938 h 683859"/>
              <a:gd name="connsiteX12" fmla="*/ 4121624 w 4203511"/>
              <a:gd name="connsiteY12" fmla="*/ 382586 h 683859"/>
              <a:gd name="connsiteX13" fmla="*/ 3998795 w 4203511"/>
              <a:gd name="connsiteY13" fmla="*/ 478120 h 683859"/>
              <a:gd name="connsiteX14" fmla="*/ 3862317 w 4203511"/>
              <a:gd name="connsiteY14" fmla="*/ 464472 h 683859"/>
              <a:gd name="connsiteX15" fmla="*/ 3835021 w 4203511"/>
              <a:gd name="connsiteY15" fmla="*/ 423529 h 683859"/>
              <a:gd name="connsiteX16" fmla="*/ 3875965 w 4203511"/>
              <a:gd name="connsiteY16" fmla="*/ 341643 h 683859"/>
              <a:gd name="connsiteX17" fmla="*/ 3862317 w 4203511"/>
              <a:gd name="connsiteY17" fmla="*/ 273404 h 683859"/>
              <a:gd name="connsiteX18" fmla="*/ 3780430 w 4203511"/>
              <a:gd name="connsiteY18" fmla="*/ 246108 h 683859"/>
              <a:gd name="connsiteX19" fmla="*/ 3439236 w 4203511"/>
              <a:gd name="connsiteY19" fmla="*/ 259756 h 683859"/>
              <a:gd name="connsiteX20" fmla="*/ 3357350 w 4203511"/>
              <a:gd name="connsiteY20" fmla="*/ 246108 h 683859"/>
              <a:gd name="connsiteX21" fmla="*/ 3138986 w 4203511"/>
              <a:gd name="connsiteY21" fmla="*/ 232460 h 683859"/>
              <a:gd name="connsiteX22" fmla="*/ 3098042 w 4203511"/>
              <a:gd name="connsiteY22" fmla="*/ 218813 h 683859"/>
              <a:gd name="connsiteX23" fmla="*/ 2934269 w 4203511"/>
              <a:gd name="connsiteY23" fmla="*/ 246108 h 683859"/>
              <a:gd name="connsiteX24" fmla="*/ 2825087 w 4203511"/>
              <a:gd name="connsiteY24" fmla="*/ 341643 h 683859"/>
              <a:gd name="connsiteX25" fmla="*/ 2784144 w 4203511"/>
              <a:gd name="connsiteY25" fmla="*/ 368938 h 683859"/>
              <a:gd name="connsiteX26" fmla="*/ 2702257 w 4203511"/>
              <a:gd name="connsiteY26" fmla="*/ 341643 h 683859"/>
              <a:gd name="connsiteX27" fmla="*/ 2620371 w 4203511"/>
              <a:gd name="connsiteY27" fmla="*/ 273404 h 683859"/>
              <a:gd name="connsiteX28" fmla="*/ 2552132 w 4203511"/>
              <a:gd name="connsiteY28" fmla="*/ 218813 h 683859"/>
              <a:gd name="connsiteX29" fmla="*/ 2470245 w 4203511"/>
              <a:gd name="connsiteY29" fmla="*/ 164222 h 683859"/>
              <a:gd name="connsiteX30" fmla="*/ 2429302 w 4203511"/>
              <a:gd name="connsiteY30" fmla="*/ 177869 h 683859"/>
              <a:gd name="connsiteX31" fmla="*/ 2415654 w 4203511"/>
              <a:gd name="connsiteY31" fmla="*/ 232460 h 683859"/>
              <a:gd name="connsiteX32" fmla="*/ 2402006 w 4203511"/>
              <a:gd name="connsiteY32" fmla="*/ 273404 h 683859"/>
              <a:gd name="connsiteX33" fmla="*/ 2251881 w 4203511"/>
              <a:gd name="connsiteY33" fmla="*/ 259756 h 683859"/>
              <a:gd name="connsiteX34" fmla="*/ 2210938 w 4203511"/>
              <a:gd name="connsiteY34" fmla="*/ 273404 h 683859"/>
              <a:gd name="connsiteX35" fmla="*/ 2169995 w 4203511"/>
              <a:gd name="connsiteY35" fmla="*/ 314347 h 683859"/>
              <a:gd name="connsiteX36" fmla="*/ 2088108 w 4203511"/>
              <a:gd name="connsiteY36" fmla="*/ 368938 h 683859"/>
              <a:gd name="connsiteX37" fmla="*/ 2047165 w 4203511"/>
              <a:gd name="connsiteY37" fmla="*/ 396234 h 683859"/>
              <a:gd name="connsiteX38" fmla="*/ 2006221 w 4203511"/>
              <a:gd name="connsiteY38" fmla="*/ 423529 h 683859"/>
              <a:gd name="connsiteX39" fmla="*/ 1965278 w 4203511"/>
              <a:gd name="connsiteY39" fmla="*/ 450825 h 683859"/>
              <a:gd name="connsiteX40" fmla="*/ 1924335 w 4203511"/>
              <a:gd name="connsiteY40" fmla="*/ 464472 h 683859"/>
              <a:gd name="connsiteX41" fmla="*/ 1842448 w 4203511"/>
              <a:gd name="connsiteY41" fmla="*/ 437177 h 683859"/>
              <a:gd name="connsiteX42" fmla="*/ 1760562 w 4203511"/>
              <a:gd name="connsiteY42" fmla="*/ 464472 h 683859"/>
              <a:gd name="connsiteX43" fmla="*/ 1733266 w 4203511"/>
              <a:gd name="connsiteY43" fmla="*/ 560007 h 683859"/>
              <a:gd name="connsiteX44" fmla="*/ 1719618 w 4203511"/>
              <a:gd name="connsiteY44" fmla="*/ 600950 h 683859"/>
              <a:gd name="connsiteX45" fmla="*/ 1705971 w 4203511"/>
              <a:gd name="connsiteY45" fmla="*/ 682837 h 683859"/>
              <a:gd name="connsiteX46" fmla="*/ 1624084 w 4203511"/>
              <a:gd name="connsiteY46" fmla="*/ 628246 h 683859"/>
              <a:gd name="connsiteX47" fmla="*/ 1514902 w 4203511"/>
              <a:gd name="connsiteY47" fmla="*/ 600950 h 683859"/>
              <a:gd name="connsiteX48" fmla="*/ 1473959 w 4203511"/>
              <a:gd name="connsiteY48" fmla="*/ 587302 h 683859"/>
              <a:gd name="connsiteX49" fmla="*/ 1446663 w 4203511"/>
              <a:gd name="connsiteY49" fmla="*/ 546359 h 683859"/>
              <a:gd name="connsiteX50" fmla="*/ 1214651 w 4203511"/>
              <a:gd name="connsiteY50" fmla="*/ 505416 h 683859"/>
              <a:gd name="connsiteX51" fmla="*/ 1132765 w 4203511"/>
              <a:gd name="connsiteY51" fmla="*/ 464472 h 683859"/>
              <a:gd name="connsiteX52" fmla="*/ 1091821 w 4203511"/>
              <a:gd name="connsiteY52" fmla="*/ 437177 h 683859"/>
              <a:gd name="connsiteX53" fmla="*/ 1050878 w 4203511"/>
              <a:gd name="connsiteY53" fmla="*/ 423529 h 683859"/>
              <a:gd name="connsiteX54" fmla="*/ 928048 w 4203511"/>
              <a:gd name="connsiteY54" fmla="*/ 355290 h 683859"/>
              <a:gd name="connsiteX55" fmla="*/ 641445 w 4203511"/>
              <a:gd name="connsiteY55" fmla="*/ 341643 h 683859"/>
              <a:gd name="connsiteX56" fmla="*/ 573206 w 4203511"/>
              <a:gd name="connsiteY56" fmla="*/ 287052 h 683859"/>
              <a:gd name="connsiteX57" fmla="*/ 491320 w 4203511"/>
              <a:gd name="connsiteY57" fmla="*/ 259756 h 683859"/>
              <a:gd name="connsiteX58" fmla="*/ 450377 w 4203511"/>
              <a:gd name="connsiteY58" fmla="*/ 246108 h 683859"/>
              <a:gd name="connsiteX59" fmla="*/ 409433 w 4203511"/>
              <a:gd name="connsiteY59" fmla="*/ 232460 h 683859"/>
              <a:gd name="connsiteX60" fmla="*/ 286603 w 4203511"/>
              <a:gd name="connsiteY60" fmla="*/ 164222 h 683859"/>
              <a:gd name="connsiteX61" fmla="*/ 232012 w 4203511"/>
              <a:gd name="connsiteY61" fmla="*/ 177869 h 683859"/>
              <a:gd name="connsiteX62" fmla="*/ 81887 w 4203511"/>
              <a:gd name="connsiteY62" fmla="*/ 136926 h 683859"/>
              <a:gd name="connsiteX63" fmla="*/ 0 w 4203511"/>
              <a:gd name="connsiteY63" fmla="*/ 95983 h 683859"/>
              <a:gd name="connsiteX64" fmla="*/ 13648 w 4203511"/>
              <a:gd name="connsiteY64" fmla="*/ 27744 h 683859"/>
              <a:gd name="connsiteX65" fmla="*/ 95535 w 4203511"/>
              <a:gd name="connsiteY65" fmla="*/ 14096 h 683859"/>
              <a:gd name="connsiteX66" fmla="*/ 150126 w 4203511"/>
              <a:gd name="connsiteY66" fmla="*/ 27744 h 683859"/>
              <a:gd name="connsiteX67" fmla="*/ 382138 w 4203511"/>
              <a:gd name="connsiteY67" fmla="*/ 41392 h 683859"/>
              <a:gd name="connsiteX68" fmla="*/ 450377 w 4203511"/>
              <a:gd name="connsiteY68" fmla="*/ 55040 h 683859"/>
              <a:gd name="connsiteX69" fmla="*/ 532263 w 4203511"/>
              <a:gd name="connsiteY69" fmla="*/ 82335 h 683859"/>
              <a:gd name="connsiteX70" fmla="*/ 750627 w 4203511"/>
              <a:gd name="connsiteY70" fmla="*/ 68687 h 683859"/>
              <a:gd name="connsiteX71" fmla="*/ 791571 w 4203511"/>
              <a:gd name="connsiteY71" fmla="*/ 55040 h 683859"/>
              <a:gd name="connsiteX72" fmla="*/ 1228299 w 4203511"/>
              <a:gd name="connsiteY72" fmla="*/ 41392 h 683859"/>
              <a:gd name="connsiteX73" fmla="*/ 1978926 w 4203511"/>
              <a:gd name="connsiteY73" fmla="*/ 68687 h 683859"/>
              <a:gd name="connsiteX74" fmla="*/ 2183642 w 4203511"/>
              <a:gd name="connsiteY74" fmla="*/ 55040 h 683859"/>
              <a:gd name="connsiteX75" fmla="*/ 2347415 w 4203511"/>
              <a:gd name="connsiteY75" fmla="*/ 14096 h 683859"/>
              <a:gd name="connsiteX76" fmla="*/ 2388359 w 4203511"/>
              <a:gd name="connsiteY76" fmla="*/ 449 h 683859"/>
              <a:gd name="connsiteX77" fmla="*/ 2947917 w 4203511"/>
              <a:gd name="connsiteY77" fmla="*/ 14096 h 683859"/>
              <a:gd name="connsiteX78" fmla="*/ 2988860 w 4203511"/>
              <a:gd name="connsiteY78" fmla="*/ 27744 h 683859"/>
              <a:gd name="connsiteX79" fmla="*/ 3111690 w 4203511"/>
              <a:gd name="connsiteY79" fmla="*/ 41392 h 683859"/>
              <a:gd name="connsiteX80" fmla="*/ 3370997 w 4203511"/>
              <a:gd name="connsiteY80" fmla="*/ 68687 h 683859"/>
              <a:gd name="connsiteX81" fmla="*/ 3493827 w 4203511"/>
              <a:gd name="connsiteY81" fmla="*/ 109631 h 683859"/>
              <a:gd name="connsiteX82" fmla="*/ 3534771 w 4203511"/>
              <a:gd name="connsiteY82" fmla="*/ 123278 h 683859"/>
              <a:gd name="connsiteX83" fmla="*/ 3575714 w 4203511"/>
              <a:gd name="connsiteY83" fmla="*/ 136926 h 683859"/>
              <a:gd name="connsiteX84" fmla="*/ 3616657 w 4203511"/>
              <a:gd name="connsiteY84" fmla="*/ 177869 h 683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4203511" h="683859">
                <a:moveTo>
                  <a:pt x="3439236" y="14096"/>
                </a:moveTo>
                <a:cubicBezTo>
                  <a:pt x="3444126" y="26320"/>
                  <a:pt x="3472023" y="109650"/>
                  <a:pt x="3493827" y="123278"/>
                </a:cubicBezTo>
                <a:cubicBezTo>
                  <a:pt x="3518226" y="138527"/>
                  <a:pt x="3548418" y="141475"/>
                  <a:pt x="3575714" y="150574"/>
                </a:cubicBezTo>
                <a:cubicBezTo>
                  <a:pt x="3677233" y="184414"/>
                  <a:pt x="3602303" y="163197"/>
                  <a:pt x="3807726" y="177869"/>
                </a:cubicBezTo>
                <a:cubicBezTo>
                  <a:pt x="3821374" y="186968"/>
                  <a:pt x="3833998" y="197829"/>
                  <a:pt x="3848669" y="205165"/>
                </a:cubicBezTo>
                <a:cubicBezTo>
                  <a:pt x="3861536" y="211599"/>
                  <a:pt x="3878378" y="209826"/>
                  <a:pt x="3889612" y="218813"/>
                </a:cubicBezTo>
                <a:cubicBezTo>
                  <a:pt x="3979391" y="290636"/>
                  <a:pt x="3821212" y="243806"/>
                  <a:pt x="3998795" y="273404"/>
                </a:cubicBezTo>
                <a:cubicBezTo>
                  <a:pt x="4016992" y="268855"/>
                  <a:pt x="4037100" y="269062"/>
                  <a:pt x="4053386" y="259756"/>
                </a:cubicBezTo>
                <a:cubicBezTo>
                  <a:pt x="4144364" y="207768"/>
                  <a:pt x="4050958" y="234402"/>
                  <a:pt x="4121624" y="177869"/>
                </a:cubicBezTo>
                <a:cubicBezTo>
                  <a:pt x="4132858" y="168882"/>
                  <a:pt x="4148920" y="168771"/>
                  <a:pt x="4162568" y="164222"/>
                </a:cubicBezTo>
                <a:cubicBezTo>
                  <a:pt x="4176368" y="184922"/>
                  <a:pt x="4203511" y="217857"/>
                  <a:pt x="4203511" y="246108"/>
                </a:cubicBezTo>
                <a:cubicBezTo>
                  <a:pt x="4203511" y="280736"/>
                  <a:pt x="4195525" y="342573"/>
                  <a:pt x="4162568" y="368938"/>
                </a:cubicBezTo>
                <a:cubicBezTo>
                  <a:pt x="4151334" y="377925"/>
                  <a:pt x="4134200" y="375599"/>
                  <a:pt x="4121624" y="382586"/>
                </a:cubicBezTo>
                <a:cubicBezTo>
                  <a:pt x="4048166" y="423396"/>
                  <a:pt x="4048528" y="428387"/>
                  <a:pt x="3998795" y="478120"/>
                </a:cubicBezTo>
                <a:cubicBezTo>
                  <a:pt x="3953302" y="473571"/>
                  <a:pt x="3905690" y="478930"/>
                  <a:pt x="3862317" y="464472"/>
                </a:cubicBezTo>
                <a:cubicBezTo>
                  <a:pt x="3846756" y="459285"/>
                  <a:pt x="3837718" y="439708"/>
                  <a:pt x="3835021" y="423529"/>
                </a:cubicBezTo>
                <a:cubicBezTo>
                  <a:pt x="3831254" y="400927"/>
                  <a:pt x="3866459" y="355901"/>
                  <a:pt x="3875965" y="341643"/>
                </a:cubicBezTo>
                <a:cubicBezTo>
                  <a:pt x="3871416" y="318897"/>
                  <a:pt x="3878720" y="289807"/>
                  <a:pt x="3862317" y="273404"/>
                </a:cubicBezTo>
                <a:cubicBezTo>
                  <a:pt x="3841972" y="253059"/>
                  <a:pt x="3780430" y="246108"/>
                  <a:pt x="3780430" y="246108"/>
                </a:cubicBezTo>
                <a:cubicBezTo>
                  <a:pt x="3666699" y="250657"/>
                  <a:pt x="3553058" y="259756"/>
                  <a:pt x="3439236" y="259756"/>
                </a:cubicBezTo>
                <a:cubicBezTo>
                  <a:pt x="3411564" y="259756"/>
                  <a:pt x="3384908" y="248613"/>
                  <a:pt x="3357350" y="246108"/>
                </a:cubicBezTo>
                <a:cubicBezTo>
                  <a:pt x="3284719" y="239505"/>
                  <a:pt x="3211774" y="237009"/>
                  <a:pt x="3138986" y="232460"/>
                </a:cubicBezTo>
                <a:cubicBezTo>
                  <a:pt x="3125338" y="227911"/>
                  <a:pt x="3112428" y="218813"/>
                  <a:pt x="3098042" y="218813"/>
                </a:cubicBezTo>
                <a:cubicBezTo>
                  <a:pt x="3006620" y="218813"/>
                  <a:pt x="2998332" y="224753"/>
                  <a:pt x="2934269" y="246108"/>
                </a:cubicBezTo>
                <a:cubicBezTo>
                  <a:pt x="2888777" y="314348"/>
                  <a:pt x="2920622" y="277954"/>
                  <a:pt x="2825087" y="341643"/>
                </a:cubicBezTo>
                <a:lnTo>
                  <a:pt x="2784144" y="368938"/>
                </a:lnTo>
                <a:cubicBezTo>
                  <a:pt x="2756848" y="359840"/>
                  <a:pt x="2722602" y="361988"/>
                  <a:pt x="2702257" y="341643"/>
                </a:cubicBezTo>
                <a:cubicBezTo>
                  <a:pt x="2649716" y="289101"/>
                  <a:pt x="2677373" y="311405"/>
                  <a:pt x="2620371" y="273404"/>
                </a:cubicBezTo>
                <a:cubicBezTo>
                  <a:pt x="2569935" y="197751"/>
                  <a:pt x="2621932" y="257590"/>
                  <a:pt x="2552132" y="218813"/>
                </a:cubicBezTo>
                <a:cubicBezTo>
                  <a:pt x="2523455" y="202882"/>
                  <a:pt x="2470245" y="164222"/>
                  <a:pt x="2470245" y="164222"/>
                </a:cubicBezTo>
                <a:cubicBezTo>
                  <a:pt x="2456597" y="168771"/>
                  <a:pt x="2438289" y="166636"/>
                  <a:pt x="2429302" y="177869"/>
                </a:cubicBezTo>
                <a:cubicBezTo>
                  <a:pt x="2417584" y="192516"/>
                  <a:pt x="2420807" y="214425"/>
                  <a:pt x="2415654" y="232460"/>
                </a:cubicBezTo>
                <a:cubicBezTo>
                  <a:pt x="2411702" y="246293"/>
                  <a:pt x="2406555" y="259756"/>
                  <a:pt x="2402006" y="273404"/>
                </a:cubicBezTo>
                <a:cubicBezTo>
                  <a:pt x="2308368" y="242191"/>
                  <a:pt x="2340066" y="237709"/>
                  <a:pt x="2251881" y="259756"/>
                </a:cubicBezTo>
                <a:cubicBezTo>
                  <a:pt x="2237925" y="263245"/>
                  <a:pt x="2224586" y="268855"/>
                  <a:pt x="2210938" y="273404"/>
                </a:cubicBezTo>
                <a:cubicBezTo>
                  <a:pt x="2197290" y="287052"/>
                  <a:pt x="2185230" y="302498"/>
                  <a:pt x="2169995" y="314347"/>
                </a:cubicBezTo>
                <a:cubicBezTo>
                  <a:pt x="2144100" y="334487"/>
                  <a:pt x="2115404" y="350741"/>
                  <a:pt x="2088108" y="368938"/>
                </a:cubicBezTo>
                <a:lnTo>
                  <a:pt x="2047165" y="396234"/>
                </a:lnTo>
                <a:lnTo>
                  <a:pt x="2006221" y="423529"/>
                </a:lnTo>
                <a:cubicBezTo>
                  <a:pt x="1992573" y="432627"/>
                  <a:pt x="1980839" y="445638"/>
                  <a:pt x="1965278" y="450825"/>
                </a:cubicBezTo>
                <a:lnTo>
                  <a:pt x="1924335" y="464472"/>
                </a:lnTo>
                <a:cubicBezTo>
                  <a:pt x="1897039" y="455374"/>
                  <a:pt x="1869744" y="428079"/>
                  <a:pt x="1842448" y="437177"/>
                </a:cubicBezTo>
                <a:lnTo>
                  <a:pt x="1760562" y="464472"/>
                </a:lnTo>
                <a:cubicBezTo>
                  <a:pt x="1727837" y="562648"/>
                  <a:pt x="1767543" y="440040"/>
                  <a:pt x="1733266" y="560007"/>
                </a:cubicBezTo>
                <a:cubicBezTo>
                  <a:pt x="1729314" y="573839"/>
                  <a:pt x="1724167" y="587302"/>
                  <a:pt x="1719618" y="600950"/>
                </a:cubicBezTo>
                <a:cubicBezTo>
                  <a:pt x="1715069" y="628246"/>
                  <a:pt x="1732578" y="675235"/>
                  <a:pt x="1705971" y="682837"/>
                </a:cubicBezTo>
                <a:cubicBezTo>
                  <a:pt x="1674428" y="691849"/>
                  <a:pt x="1655206" y="638620"/>
                  <a:pt x="1624084" y="628246"/>
                </a:cubicBezTo>
                <a:cubicBezTo>
                  <a:pt x="1530494" y="597049"/>
                  <a:pt x="1646654" y="633889"/>
                  <a:pt x="1514902" y="600950"/>
                </a:cubicBezTo>
                <a:cubicBezTo>
                  <a:pt x="1500946" y="597461"/>
                  <a:pt x="1487607" y="591851"/>
                  <a:pt x="1473959" y="587302"/>
                </a:cubicBezTo>
                <a:cubicBezTo>
                  <a:pt x="1464860" y="573654"/>
                  <a:pt x="1460572" y="555052"/>
                  <a:pt x="1446663" y="546359"/>
                </a:cubicBezTo>
                <a:cubicBezTo>
                  <a:pt x="1387855" y="509604"/>
                  <a:pt x="1269874" y="510436"/>
                  <a:pt x="1214651" y="505416"/>
                </a:cubicBezTo>
                <a:cubicBezTo>
                  <a:pt x="1097328" y="427199"/>
                  <a:pt x="1245760" y="520969"/>
                  <a:pt x="1132765" y="464472"/>
                </a:cubicBezTo>
                <a:cubicBezTo>
                  <a:pt x="1118094" y="457137"/>
                  <a:pt x="1106492" y="444512"/>
                  <a:pt x="1091821" y="437177"/>
                </a:cubicBezTo>
                <a:cubicBezTo>
                  <a:pt x="1078954" y="430743"/>
                  <a:pt x="1063454" y="430515"/>
                  <a:pt x="1050878" y="423529"/>
                </a:cubicBezTo>
                <a:cubicBezTo>
                  <a:pt x="1021937" y="407450"/>
                  <a:pt x="971646" y="358923"/>
                  <a:pt x="928048" y="355290"/>
                </a:cubicBezTo>
                <a:cubicBezTo>
                  <a:pt x="832736" y="347347"/>
                  <a:pt x="736979" y="346192"/>
                  <a:pt x="641445" y="341643"/>
                </a:cubicBezTo>
                <a:cubicBezTo>
                  <a:pt x="492127" y="291869"/>
                  <a:pt x="714307" y="375241"/>
                  <a:pt x="573206" y="287052"/>
                </a:cubicBezTo>
                <a:cubicBezTo>
                  <a:pt x="548808" y="271803"/>
                  <a:pt x="518615" y="268855"/>
                  <a:pt x="491320" y="259756"/>
                </a:cubicBezTo>
                <a:lnTo>
                  <a:pt x="450377" y="246108"/>
                </a:lnTo>
                <a:cubicBezTo>
                  <a:pt x="436729" y="241559"/>
                  <a:pt x="421403" y="240440"/>
                  <a:pt x="409433" y="232460"/>
                </a:cubicBezTo>
                <a:cubicBezTo>
                  <a:pt x="315577" y="169889"/>
                  <a:pt x="358669" y="188242"/>
                  <a:pt x="286603" y="164222"/>
                </a:cubicBezTo>
                <a:cubicBezTo>
                  <a:pt x="268406" y="168771"/>
                  <a:pt x="250769" y="177869"/>
                  <a:pt x="232012" y="177869"/>
                </a:cubicBezTo>
                <a:cubicBezTo>
                  <a:pt x="206374" y="177869"/>
                  <a:pt x="97945" y="147631"/>
                  <a:pt x="81887" y="136926"/>
                </a:cubicBezTo>
                <a:cubicBezTo>
                  <a:pt x="28974" y="101651"/>
                  <a:pt x="56505" y="114818"/>
                  <a:pt x="0" y="95983"/>
                </a:cubicBezTo>
                <a:cubicBezTo>
                  <a:pt x="4549" y="73237"/>
                  <a:pt x="2139" y="47884"/>
                  <a:pt x="13648" y="27744"/>
                </a:cubicBezTo>
                <a:cubicBezTo>
                  <a:pt x="39909" y="-18213"/>
                  <a:pt x="62406" y="4631"/>
                  <a:pt x="95535" y="14096"/>
                </a:cubicBezTo>
                <a:cubicBezTo>
                  <a:pt x="113570" y="19249"/>
                  <a:pt x="131453" y="25966"/>
                  <a:pt x="150126" y="27744"/>
                </a:cubicBezTo>
                <a:cubicBezTo>
                  <a:pt x="227248" y="35089"/>
                  <a:pt x="304801" y="36843"/>
                  <a:pt x="382138" y="41392"/>
                </a:cubicBezTo>
                <a:cubicBezTo>
                  <a:pt x="404884" y="45941"/>
                  <a:pt x="427998" y="48937"/>
                  <a:pt x="450377" y="55040"/>
                </a:cubicBezTo>
                <a:cubicBezTo>
                  <a:pt x="478135" y="62610"/>
                  <a:pt x="532263" y="82335"/>
                  <a:pt x="532263" y="82335"/>
                </a:cubicBezTo>
                <a:cubicBezTo>
                  <a:pt x="605051" y="77786"/>
                  <a:pt x="678098" y="76322"/>
                  <a:pt x="750627" y="68687"/>
                </a:cubicBezTo>
                <a:cubicBezTo>
                  <a:pt x="764934" y="67181"/>
                  <a:pt x="777208" y="55861"/>
                  <a:pt x="791571" y="55040"/>
                </a:cubicBezTo>
                <a:cubicBezTo>
                  <a:pt x="936981" y="46731"/>
                  <a:pt x="1082723" y="45941"/>
                  <a:pt x="1228299" y="41392"/>
                </a:cubicBezTo>
                <a:cubicBezTo>
                  <a:pt x="1455844" y="52228"/>
                  <a:pt x="1764926" y="68687"/>
                  <a:pt x="1978926" y="68687"/>
                </a:cubicBezTo>
                <a:cubicBezTo>
                  <a:pt x="2047316" y="68687"/>
                  <a:pt x="2115403" y="59589"/>
                  <a:pt x="2183642" y="55040"/>
                </a:cubicBezTo>
                <a:cubicBezTo>
                  <a:pt x="2293916" y="36661"/>
                  <a:pt x="2239270" y="50144"/>
                  <a:pt x="2347415" y="14096"/>
                </a:cubicBezTo>
                <a:lnTo>
                  <a:pt x="2388359" y="449"/>
                </a:lnTo>
                <a:cubicBezTo>
                  <a:pt x="2574878" y="4998"/>
                  <a:pt x="2761535" y="5624"/>
                  <a:pt x="2947917" y="14096"/>
                </a:cubicBezTo>
                <a:cubicBezTo>
                  <a:pt x="2962288" y="14749"/>
                  <a:pt x="2974670" y="25379"/>
                  <a:pt x="2988860" y="27744"/>
                </a:cubicBezTo>
                <a:cubicBezTo>
                  <a:pt x="3029495" y="34517"/>
                  <a:pt x="3070699" y="37293"/>
                  <a:pt x="3111690" y="41392"/>
                </a:cubicBezTo>
                <a:cubicBezTo>
                  <a:pt x="3366239" y="66847"/>
                  <a:pt x="3162395" y="42613"/>
                  <a:pt x="3370997" y="68687"/>
                </a:cubicBezTo>
                <a:lnTo>
                  <a:pt x="3493827" y="109631"/>
                </a:lnTo>
                <a:lnTo>
                  <a:pt x="3534771" y="123278"/>
                </a:lnTo>
                <a:lnTo>
                  <a:pt x="3575714" y="136926"/>
                </a:lnTo>
                <a:cubicBezTo>
                  <a:pt x="3605532" y="181654"/>
                  <a:pt x="3586607" y="177869"/>
                  <a:pt x="3616657" y="177869"/>
                </a:cubicBezTo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6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6042" y="6150114"/>
            <a:ext cx="9160042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Algae feeds the food chain</a:t>
            </a:r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6042" y="-1"/>
            <a:ext cx="9160041" cy="615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Image result for sea ice arctic cod fishing under i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Image result for sea ice arctic cod fishing under ic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8" name="Picture 10" descr="Image result for sea ice arctic cod fishing under ice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5875421" y="1600200"/>
            <a:ext cx="3268579" cy="1197556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lated image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75421" y="0"/>
            <a:ext cx="3268579" cy="1576552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mage result for diving murre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83305" y="2797756"/>
            <a:ext cx="3260696" cy="2065282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-16041" y="19303"/>
            <a:ext cx="45880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0066"/>
                </a:solidFill>
              </a:rPr>
              <a:t>Sea Ice</a:t>
            </a:r>
          </a:p>
        </p:txBody>
      </p:sp>
    </p:spTree>
    <p:extLst>
      <p:ext uri="{BB962C8B-B14F-4D97-AF65-F5344CB8AC3E}">
        <p14:creationId xmlns:p14="http://schemas.microsoft.com/office/powerpoint/2010/main" val="46035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0819"/>
            <a:ext cx="8747508" cy="679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6800" y="99056"/>
            <a:ext cx="704353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Bering Sea: Bottom Water Temperatures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53000" y="3733800"/>
            <a:ext cx="3657600" cy="3124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71600" y="3733800"/>
            <a:ext cx="3733800" cy="31241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540872" y="1676399"/>
            <a:ext cx="1186543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ALASKA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87438" y="2961967"/>
            <a:ext cx="1018227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2010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3332128" y="914400"/>
            <a:ext cx="371480" cy="280630"/>
          </a:xfrm>
          <a:prstGeom prst="star5">
            <a:avLst/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684917" y="780814"/>
            <a:ext cx="829073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Nome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43020" y="1676400"/>
            <a:ext cx="1186543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ALASKA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91023" y="2967869"/>
            <a:ext cx="1018227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2017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4" name="5-Point Star 13"/>
          <p:cNvSpPr/>
          <p:nvPr/>
        </p:nvSpPr>
        <p:spPr>
          <a:xfrm>
            <a:off x="6935713" y="920302"/>
            <a:ext cx="371480" cy="280630"/>
          </a:xfrm>
          <a:prstGeom prst="star5">
            <a:avLst/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288502" y="786716"/>
            <a:ext cx="829073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Nome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25512" y="6553200"/>
            <a:ext cx="14751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</a:rPr>
              <a:t>Data NOAA-RACE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22631" y="683831"/>
            <a:ext cx="3733800" cy="31241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85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0819"/>
            <a:ext cx="8747508" cy="679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6800" y="99056"/>
            <a:ext cx="704353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Bering Sea: Bottom Water Temperatures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53000" y="3733800"/>
            <a:ext cx="3657600" cy="3124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71600" y="3733800"/>
            <a:ext cx="3733800" cy="31241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540872" y="1676399"/>
            <a:ext cx="1186543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ALASKA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87438" y="2961967"/>
            <a:ext cx="1018227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2010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3332128" y="914400"/>
            <a:ext cx="371480" cy="280630"/>
          </a:xfrm>
          <a:prstGeom prst="star5">
            <a:avLst/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684917" y="780814"/>
            <a:ext cx="829073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Nome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43020" y="1676400"/>
            <a:ext cx="1186543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ALASKA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91023" y="2967869"/>
            <a:ext cx="1018227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2017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4" name="5-Point Star 13"/>
          <p:cNvSpPr/>
          <p:nvPr/>
        </p:nvSpPr>
        <p:spPr>
          <a:xfrm>
            <a:off x="6935713" y="920302"/>
            <a:ext cx="371480" cy="280630"/>
          </a:xfrm>
          <a:prstGeom prst="star5">
            <a:avLst/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288502" y="786716"/>
            <a:ext cx="829073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Nome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25512" y="6553200"/>
            <a:ext cx="14751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</a:rPr>
              <a:t>Data NOAA-RACE</a:t>
            </a:r>
            <a:endParaRPr lang="en-US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4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</TotalTime>
  <Words>997</Words>
  <Application>Microsoft Office PowerPoint</Application>
  <PresentationFormat>On-screen Show (4:3)</PresentationFormat>
  <Paragraphs>342</Paragraphs>
  <Slides>36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Notable Winter Sea Ice Dates</vt:lpstr>
      <vt:lpstr>PowerPoint Presentation</vt:lpstr>
      <vt:lpstr>Notable Winter Sea Ice Dates</vt:lpstr>
      <vt:lpstr>PowerPoint Presentation</vt:lpstr>
      <vt:lpstr>Bering Sea Ice Extent: 2020 not “Normal”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ggsheffield</dc:creator>
  <cp:lastModifiedBy>Lujan, Erica</cp:lastModifiedBy>
  <cp:revision>43</cp:revision>
  <dcterms:created xsi:type="dcterms:W3CDTF">2019-11-27T03:07:36Z</dcterms:created>
  <dcterms:modified xsi:type="dcterms:W3CDTF">2020-06-23T21:35:15Z</dcterms:modified>
</cp:coreProperties>
</file>