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gLb/HOOwt8c4P362ELlv3j5Ixh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1" name="Google Shape;9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ce6c17b0e6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3ce6c17b0e6_0_2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8" name="Google Shape;198;g3ce6c17b0e6_0_2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ce6c17b0e6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3ce6c17b0e6_0_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0" name="Google Shape;210;g3ce6c17b0e6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ce6c17b0e6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3ce6c17b0e6_0_1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25" name="Google Shape;225;g3ce6c17b0e6_0_1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5" name="Google Shape;23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46" name="Google Shape;246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7" name="Google Shape;25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7" name="Google Shape;267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9" name="Google Shape;279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ce6c17b0e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3ce6c17b0e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2" name="Google Shape;102;g3ce6c17b0e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ce6c17b0e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3ce6c17b0e6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3" name="Google Shape;113;g3ce6c17b0e6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ce5a6d4d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3ce5a6d4d9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4" name="Google Shape;124;g3ce5a6d4d9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AK Summer: 45% of Alaska land area temp above normal, first summer since 2014 with less than half of the state warmer than normal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YT Summer: 4</a:t>
            </a:r>
            <a:r>
              <a:rPr lang="en-US" baseline="30000"/>
              <a:t>th</a:t>
            </a:r>
            <a:r>
              <a:rPr lang="en-US"/>
              <a:t> summer in a row 100% above normal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NWT Summer: 99% above normal but lowest since 2021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AK Summer: 83% of Alaska land area above normal precipitation. Highest since 1998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4" name="Google Shape;13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AK Summer: 45% of Alaska land area temp above normal, first summer since 2014 with less than half of the state warmer than normal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YT Summer: 4</a:t>
            </a:r>
            <a:r>
              <a:rPr lang="en-US" baseline="30000"/>
              <a:t>th</a:t>
            </a:r>
            <a:r>
              <a:rPr lang="en-US"/>
              <a:t> summer in a row 100% above normal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NWT Summer: 99% above normal but lowest since 2021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AK Summer: 83% of Alaska land area above normal precipitation. Highest since 1998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6" name="Google Shape;14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AK Summer: 45% of Alaska land area temp above normal, first summer since 2014 with less than half of the state warmer than normal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YT Summer: 4</a:t>
            </a:r>
            <a:r>
              <a:rPr lang="en-US" baseline="30000"/>
              <a:t>th</a:t>
            </a:r>
            <a:r>
              <a:rPr lang="en-US"/>
              <a:t> summer in a row 100% above normal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NWT Summer: 99% above normal but lowest since 2021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AK Summer: 83% of Alaska land area above normal precipitation. Highest since 1998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2" name="Google Shape;16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8" name="Google Shape;17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ce6c17b0e6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3ce6c17b0e6_0_2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7" name="Google Shape;187;g3ce6c17b0e6_0_2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3aecc8aca3a_0_7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g3aecc8aca3a_0_7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g3aecc8aca3a_0_7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94" name="Google Shape;94;p1"/>
          <p:cNvSpPr txBox="1">
            <a:spLocks noGrp="1"/>
          </p:cNvSpPr>
          <p:nvPr>
            <p:ph type="ctrTitle" idx="4294967295"/>
          </p:nvPr>
        </p:nvSpPr>
        <p:spPr>
          <a:xfrm>
            <a:off x="1498060" y="2153400"/>
            <a:ext cx="9059110" cy="25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8287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Helvetica Neue"/>
              <a:buNone/>
            </a:pPr>
            <a:r>
              <a:rPr lang="en-US" sz="5600" b="1" i="0" u="none" strike="noStrike" cap="none">
                <a:solidFill>
                  <a:srgbClr val="2D49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LEO Alaska Webinar</a:t>
            </a:r>
            <a:br>
              <a:rPr lang="en-US" sz="5400" b="1" i="0" u="none" strike="noStrike" cap="none">
                <a:solidFill>
                  <a:srgbClr val="2D49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900" b="1">
                <a:solidFill>
                  <a:srgbClr val="2D49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Winter 2025-26</a:t>
            </a:r>
            <a:r>
              <a:rPr lang="en-US" sz="4900" b="1" i="0" u="none" strike="noStrike" cap="none">
                <a:solidFill>
                  <a:srgbClr val="2D49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Climate Review  </a:t>
            </a:r>
            <a:br>
              <a:rPr lang="en-US" sz="4900" b="1" i="0" u="none" strike="noStrike" cap="none">
                <a:solidFill>
                  <a:srgbClr val="2D49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900" b="1" i="0" u="none" strike="noStrike" cap="none">
                <a:solidFill>
                  <a:srgbClr val="2D49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Spring 2026 Climate Outlook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588" y="544922"/>
            <a:ext cx="5356027" cy="3033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/>
          <p:nvPr/>
        </p:nvSpPr>
        <p:spPr>
          <a:xfrm>
            <a:off x="1844913" y="5105042"/>
            <a:ext cx="61737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Rick Thoman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Alaska Center for Climate Assessment and Preparedness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Alaska and Arctic Climate Specialist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rthoman@alaska.edu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Calibri"/>
              <a:buNone/>
            </a:pPr>
            <a:r>
              <a:rPr lang="en-US" sz="20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March 10</a:t>
            </a:r>
            <a:r>
              <a:rPr lang="en-US" sz="2000" b="0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, 202</a:t>
            </a:r>
            <a:r>
              <a:rPr lang="en-US" sz="20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" descr="LEO Networ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85993" y="2178516"/>
            <a:ext cx="1444752" cy="1444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9052" y="326280"/>
            <a:ext cx="1556319" cy="1716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ce6c17b0e6_0_28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>
                <a:solidFill>
                  <a:srgbClr val="2D4970"/>
                </a:solidFill>
              </a:rPr>
              <a:t>February 2026 Snowpack</a:t>
            </a:r>
            <a:endParaRPr sz="5000" b="1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g3ce6c17b0e6_0_2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202" name="Google Shape;202;g3ce6c17b0e6_0_2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3ce6c17b0e6_0_283"/>
          <p:cNvPicPr preferRelativeResize="0"/>
          <p:nvPr/>
        </p:nvPicPr>
        <p:blipFill rotWithShape="1">
          <a:blip r:embed="rId4">
            <a:alphaModFix amt="44000"/>
          </a:blip>
          <a:srcRect/>
          <a:stretch/>
        </p:blipFill>
        <p:spPr>
          <a:xfrm>
            <a:off x="4568499" y="5012014"/>
            <a:ext cx="2100659" cy="845187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3ce6c17b0e6_0_28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674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Southcentral Focus</a:t>
            </a: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b="1"/>
              <a:t>Anchorage area</a:t>
            </a:r>
            <a:r>
              <a:rPr lang="en-US"/>
              <a:t>: near to above normal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b="1"/>
              <a:t>Lower Susitna and northwest Kenai Peninsula</a:t>
            </a:r>
            <a:r>
              <a:rPr lang="en-US"/>
              <a:t>: near normal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b="1"/>
              <a:t>Mountains and middle Susitna</a:t>
            </a:r>
            <a:r>
              <a:rPr lang="en-US"/>
              <a:t>: below normal</a:t>
            </a:r>
            <a:endParaRPr/>
          </a:p>
        </p:txBody>
      </p:sp>
      <p:pic>
        <p:nvPicPr>
          <p:cNvPr id="205" name="Google Shape;205;g3ce6c17b0e6_0_283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2150" y="1339125"/>
            <a:ext cx="4354874" cy="474404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6" name="Google Shape;206;g3ce6c17b0e6_0_283"/>
          <p:cNvSpPr txBox="1"/>
          <p:nvPr/>
        </p:nvSpPr>
        <p:spPr>
          <a:xfrm>
            <a:off x="6985338" y="6083175"/>
            <a:ext cx="44685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of February snowpack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NRCS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ce6c17b0e6_0_10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>
                <a:solidFill>
                  <a:srgbClr val="2D4970"/>
                </a:solidFill>
              </a:rPr>
              <a:t>Ice near Alaska thru winter 2025-26</a:t>
            </a:r>
            <a:endParaRPr sz="5000" b="1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3" name="Google Shape;213;g3ce6c17b0e6_0_10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214" name="Google Shape;214;g3ce6c17b0e6_0_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3ce6c17b0e6_0_100"/>
          <p:cNvPicPr preferRelativeResize="0"/>
          <p:nvPr/>
        </p:nvPicPr>
        <p:blipFill rotWithShape="1">
          <a:blip r:embed="rId4">
            <a:alphaModFix amt="44000"/>
          </a:blip>
          <a:srcRect/>
          <a:stretch/>
        </p:blipFill>
        <p:spPr>
          <a:xfrm>
            <a:off x="4568499" y="5012014"/>
            <a:ext cx="2100659" cy="84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3ce6c17b0e6_0_100" title="2026_01_15.jpg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0025" y="1285638"/>
            <a:ext cx="3200401" cy="4949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3ce6c17b0e6_0_100" title="2026_02_28.jpg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475" y="1285638"/>
            <a:ext cx="3200401" cy="4949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3ce6c17b0e6_0_100" title="2025_12_01.jpg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00" y="1285638"/>
            <a:ext cx="3200401" cy="4949954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3ce6c17b0e6_0_100"/>
          <p:cNvSpPr txBox="1"/>
          <p:nvPr/>
        </p:nvSpPr>
        <p:spPr>
          <a:xfrm>
            <a:off x="9568665" y="6123775"/>
            <a:ext cx="145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February 28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3ce6c17b0e6_0_100"/>
          <p:cNvSpPr txBox="1"/>
          <p:nvPr/>
        </p:nvSpPr>
        <p:spPr>
          <a:xfrm>
            <a:off x="1878891" y="6123763"/>
            <a:ext cx="1618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December 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3ce6c17b0e6_0_100"/>
          <p:cNvSpPr txBox="1"/>
          <p:nvPr/>
        </p:nvSpPr>
        <p:spPr>
          <a:xfrm>
            <a:off x="5673578" y="6168150"/>
            <a:ext cx="145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January 15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ce6c17b0e6_0_18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>
                <a:solidFill>
                  <a:srgbClr val="2D4970"/>
                </a:solidFill>
              </a:rPr>
              <a:t>Bering Sea ice extent</a:t>
            </a:r>
            <a:endParaRPr sz="5000" b="1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Google Shape;228;g3ce6c17b0e6_0_18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229" name="Google Shape;229;g3ce6c17b0e6_0_1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3ce6c17b0e6_0_189"/>
          <p:cNvPicPr preferRelativeResize="0"/>
          <p:nvPr/>
        </p:nvPicPr>
        <p:blipFill rotWithShape="1">
          <a:blip r:embed="rId4">
            <a:alphaModFix amt="44000"/>
          </a:blip>
          <a:srcRect/>
          <a:stretch/>
        </p:blipFill>
        <p:spPr>
          <a:xfrm>
            <a:off x="4568499" y="5012014"/>
            <a:ext cx="2100659" cy="84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3ce6c17b0e6_0_189" title="Bering_Ice_2026_Mar07.jp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7725" y="1283050"/>
            <a:ext cx="8133202" cy="4913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"/>
          <p:cNvSpPr txBox="1">
            <a:spLocks noGrp="1"/>
          </p:cNvSpPr>
          <p:nvPr>
            <p:ph type="title"/>
          </p:nvPr>
        </p:nvSpPr>
        <p:spPr>
          <a:xfrm>
            <a:off x="838200" y="6051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000" b="1">
                <a:solidFill>
                  <a:srgbClr val="2D49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Spring 2026 Outlooks</a:t>
            </a:r>
            <a:endParaRPr sz="5000" b="1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14"/>
          <p:cNvSpPr txBox="1">
            <a:spLocks noGrp="1"/>
          </p:cNvSpPr>
          <p:nvPr>
            <p:ph type="body" idx="1"/>
          </p:nvPr>
        </p:nvSpPr>
        <p:spPr>
          <a:xfrm>
            <a:off x="838200" y="200501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Arctic Sea Ice Experimental Outlook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Autumn surface temperatures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Autumn temperature and precipitation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39" name="Google Shape;23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240" name="Google Shape;24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3940" y="381007"/>
            <a:ext cx="2682573" cy="54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4399" y="564100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4" descr="Picture 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68604" y="2315719"/>
            <a:ext cx="2286001" cy="2047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5"/>
          <p:cNvSpPr txBox="1">
            <a:spLocks noGrp="1"/>
          </p:cNvSpPr>
          <p:nvPr>
            <p:ph type="title"/>
          </p:nvPr>
        </p:nvSpPr>
        <p:spPr>
          <a:xfrm>
            <a:off x="838200" y="5204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b="1">
                <a:solidFill>
                  <a:srgbClr val="2D4970"/>
                </a:solidFill>
              </a:rPr>
              <a:t>Sea ice outlook: Spring/Summer 2026</a:t>
            </a:r>
            <a:endParaRPr b="1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250" name="Google Shape;25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5"/>
          <p:cNvSpPr txBox="1"/>
          <p:nvPr/>
        </p:nvSpPr>
        <p:spPr>
          <a:xfrm>
            <a:off x="3084573" y="6029334"/>
            <a:ext cx="575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Data: NOAA/Climate Prediction Center Exp. Sea Ice Outlook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Outlook created from late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February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202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5"/>
          <p:cNvSpPr/>
          <p:nvPr/>
        </p:nvSpPr>
        <p:spPr>
          <a:xfrm>
            <a:off x="8083685" y="5719864"/>
            <a:ext cx="1610396" cy="40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15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0450" y="1235373"/>
            <a:ext cx="7171100" cy="4738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"/>
          <p:cNvSpPr txBox="1">
            <a:spLocks noGrp="1"/>
          </p:cNvSpPr>
          <p:nvPr>
            <p:ph type="title"/>
          </p:nvPr>
        </p:nvSpPr>
        <p:spPr>
          <a:xfrm>
            <a:off x="838200" y="52042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4600" b="1">
                <a:solidFill>
                  <a:srgbClr val="2D4970"/>
                </a:solidFill>
              </a:rPr>
              <a:t>Sea surface temperature: spring 2026</a:t>
            </a:r>
            <a:endParaRPr sz="4600" b="1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0" name="Google Shape;2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261" name="Google Shape;26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6"/>
          <p:cNvSpPr txBox="1"/>
          <p:nvPr/>
        </p:nvSpPr>
        <p:spPr>
          <a:xfrm>
            <a:off x="4473482" y="6337577"/>
            <a:ext cx="39326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Graphic courtesy World Climate Service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16" title="Copernicus_SST_Seasonal_Anomaly_init202602_fcst202603-202605.png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396" y="1278282"/>
            <a:ext cx="7673207" cy="514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7"/>
          <p:cNvSpPr txBox="1">
            <a:spLocks noGrp="1"/>
          </p:cNvSpPr>
          <p:nvPr>
            <p:ph type="title"/>
          </p:nvPr>
        </p:nvSpPr>
        <p:spPr>
          <a:xfrm>
            <a:off x="838200" y="43968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4500" b="1">
                <a:solidFill>
                  <a:srgbClr val="2D4970"/>
                </a:solidFill>
              </a:rPr>
              <a:t>March through May 2026</a:t>
            </a:r>
            <a:br>
              <a:rPr lang="en-US" sz="4500" b="1">
                <a:solidFill>
                  <a:srgbClr val="2D4970"/>
                </a:solidFill>
              </a:rPr>
            </a:br>
            <a:r>
              <a:rPr lang="en-US" sz="4500" b="1">
                <a:solidFill>
                  <a:srgbClr val="2D4970"/>
                </a:solidFill>
              </a:rPr>
              <a:t>NOAA Climate Prediction Center outlooks</a:t>
            </a:r>
            <a:endParaRPr sz="4500" b="1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Google Shape;27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271" name="Google Shape;27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7"/>
          <p:cNvSpPr txBox="1"/>
          <p:nvPr/>
        </p:nvSpPr>
        <p:spPr>
          <a:xfrm>
            <a:off x="3161489" y="5729588"/>
            <a:ext cx="22283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 Temperature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7"/>
          <p:cNvSpPr txBox="1"/>
          <p:nvPr/>
        </p:nvSpPr>
        <p:spPr>
          <a:xfrm>
            <a:off x="9233052" y="5680678"/>
            <a:ext cx="19252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Precipitation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7"/>
          <p:cNvSpPr txBox="1"/>
          <p:nvPr/>
        </p:nvSpPr>
        <p:spPr>
          <a:xfrm>
            <a:off x="4962940" y="6215746"/>
            <a:ext cx="360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Outlook made in mid-November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17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5300" y="2130650"/>
            <a:ext cx="10357263" cy="338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"/>
          <p:cNvSpPr txBox="1">
            <a:spLocks noGrp="1"/>
          </p:cNvSpPr>
          <p:nvPr>
            <p:ph type="title"/>
          </p:nvPr>
        </p:nvSpPr>
        <p:spPr>
          <a:xfrm>
            <a:off x="838200" y="28878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ct val="90533"/>
              <a:buFont typeface="Helvetica Neue"/>
              <a:buNone/>
            </a:pPr>
            <a:r>
              <a:rPr lang="en-US" sz="5400" b="1">
                <a:solidFill>
                  <a:srgbClr val="2D4970"/>
                </a:solidFill>
              </a:rPr>
              <a:t>Thanks very much</a:t>
            </a:r>
            <a:br>
              <a:rPr lang="en-US" sz="5400" b="1">
                <a:solidFill>
                  <a:srgbClr val="2D4970"/>
                </a:solidFill>
              </a:rPr>
            </a:br>
            <a:r>
              <a:rPr lang="en-US" sz="5400" b="1">
                <a:solidFill>
                  <a:srgbClr val="2D4970"/>
                </a:solidFill>
              </a:rPr>
              <a:t>Questions?</a:t>
            </a:r>
            <a:endParaRPr sz="4700" b="1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2" name="Google Shape;28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283" name="Google Shape;28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8"/>
          <p:cNvPicPr preferRelativeResize="0"/>
          <p:nvPr/>
        </p:nvPicPr>
        <p:blipFill rotWithShape="1">
          <a:blip r:embed="rId4">
            <a:alphaModFix amt="44000"/>
          </a:blip>
          <a:srcRect/>
          <a:stretch/>
        </p:blipFill>
        <p:spPr>
          <a:xfrm>
            <a:off x="4568499" y="5012014"/>
            <a:ext cx="2100659" cy="84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8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951" y="5074849"/>
            <a:ext cx="1404775" cy="154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8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056" y="1810575"/>
            <a:ext cx="4263700" cy="3201438"/>
          </a:xfrm>
          <a:prstGeom prst="rect">
            <a:avLst/>
          </a:prstGeom>
          <a:noFill/>
          <a:ln w="19050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87" name="Google Shape;287;p18"/>
          <p:cNvSpPr txBox="1"/>
          <p:nvPr/>
        </p:nvSpPr>
        <p:spPr>
          <a:xfrm>
            <a:off x="4085656" y="5074850"/>
            <a:ext cx="40665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Unplowed street in Juneau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December 30, 2025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Photo credit: (Mark Sabbatini / Juneau Independent)</a:t>
            </a:r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ce6c17b0e6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>
                <a:solidFill>
                  <a:srgbClr val="2D4970"/>
                </a:solidFill>
              </a:rPr>
              <a:t>Winter 2025-26 Highlights</a:t>
            </a:r>
            <a:endParaRPr sz="5000" b="1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g3ce6c17b0e6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106" name="Google Shape;106;g3ce6c17b0e6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3ce6c17b0e6_0_0"/>
          <p:cNvPicPr preferRelativeResize="0"/>
          <p:nvPr/>
        </p:nvPicPr>
        <p:blipFill rotWithShape="1">
          <a:blip r:embed="rId4">
            <a:alphaModFix amt="44000"/>
          </a:blip>
          <a:srcRect/>
          <a:stretch/>
        </p:blipFill>
        <p:spPr>
          <a:xfrm>
            <a:off x="4568499" y="5012014"/>
            <a:ext cx="2100659" cy="84518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3ce6c17b0e6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249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Alaska and NW Canada</a:t>
            </a: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Coldest winter since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Fairbanks 1970-71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Tanana: 1975-77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Tok and King Salmon: 1998-99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Anchorage: 2008-09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Glennallen: 2016-17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Nome and Bethel: 2019-20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Kotzebue: 2021-22</a:t>
            </a:r>
            <a:endParaRPr/>
          </a:p>
        </p:txBody>
      </p:sp>
      <p:pic>
        <p:nvPicPr>
          <p:cNvPr id="109" name="Google Shape;109;g3ce6c17b0e6_0_0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7901" y="1825625"/>
            <a:ext cx="5605776" cy="4112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ce6c17b0e6_0_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>
                <a:solidFill>
                  <a:srgbClr val="2D4970"/>
                </a:solidFill>
              </a:rPr>
              <a:t>Winter 2025-26 Highlights</a:t>
            </a:r>
            <a:endParaRPr sz="5000" b="1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g3ce6c17b0e6_0_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117" name="Google Shape;117;g3ce6c17b0e6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3ce6c17b0e6_0_10"/>
          <p:cNvPicPr preferRelativeResize="0"/>
          <p:nvPr/>
        </p:nvPicPr>
        <p:blipFill rotWithShape="1">
          <a:blip r:embed="rId4">
            <a:alphaModFix amt="44000"/>
          </a:blip>
          <a:srcRect/>
          <a:stretch/>
        </p:blipFill>
        <p:spPr>
          <a:xfrm>
            <a:off x="4568499" y="5012014"/>
            <a:ext cx="2100659" cy="845187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3ce6c17b0e6_0_10"/>
          <p:cNvSpPr txBox="1">
            <a:spLocks noGrp="1"/>
          </p:cNvSpPr>
          <p:nvPr>
            <p:ph type="body" idx="1"/>
          </p:nvPr>
        </p:nvSpPr>
        <p:spPr>
          <a:xfrm>
            <a:off x="226200" y="1229550"/>
            <a:ext cx="6262800" cy="50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Alaska and NW Canada</a:t>
            </a: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Lots of snow in the population centers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b="1"/>
              <a:t>Juneau</a:t>
            </a:r>
            <a:r>
              <a:rPr lang="en-US"/>
              <a:t>: 82 inches snow in December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b="1"/>
              <a:t>Anchorage</a:t>
            </a:r>
            <a:r>
              <a:rPr lang="en-US"/>
              <a:t>: 40 inches snow in January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b="1"/>
              <a:t>Fairbanks</a:t>
            </a:r>
            <a:r>
              <a:rPr lang="en-US"/>
              <a:t>: 39 inches snow in February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Cold highlights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b="1"/>
              <a:t>Fairbanks</a:t>
            </a:r>
            <a:r>
              <a:rPr lang="en-US"/>
              <a:t>: 32 straight days high temp 0F or lower (second longest)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b="1"/>
              <a:t>Anchorage</a:t>
            </a:r>
            <a:r>
              <a:rPr lang="en-US"/>
              <a:t>: 40 straight days with high temp 25F or lower (second longest)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b="1"/>
              <a:t>Juneau</a:t>
            </a:r>
            <a:r>
              <a:rPr lang="en-US"/>
              <a:t>: -10F (Airport) Dec 22 and 23, lowest in 30 years.</a:t>
            </a:r>
            <a:endParaRPr/>
          </a:p>
        </p:txBody>
      </p:sp>
      <p:pic>
        <p:nvPicPr>
          <p:cNvPr id="120" name="Google Shape;120;g3ce6c17b0e6_0_10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0475" y="1827325"/>
            <a:ext cx="5623973" cy="3576501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ce5a6d4d9a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>
                <a:solidFill>
                  <a:srgbClr val="2D4970"/>
                </a:solidFill>
              </a:rPr>
              <a:t>Alaska Daily Temperature Index</a:t>
            </a:r>
            <a:endParaRPr sz="5000" b="1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g3ce5a6d4d9a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128" name="Google Shape;128;g3ce5a6d4d9a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3ce5a6d4d9a_0_0"/>
          <p:cNvPicPr preferRelativeResize="0"/>
          <p:nvPr/>
        </p:nvPicPr>
        <p:blipFill rotWithShape="1">
          <a:blip r:embed="rId4">
            <a:alphaModFix amt="44000"/>
          </a:blip>
          <a:srcRect/>
          <a:stretch/>
        </p:blipFill>
        <p:spPr>
          <a:xfrm>
            <a:off x="4568499" y="5012014"/>
            <a:ext cx="2100659" cy="84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3ce5a6d4d9a_0_0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350" y="1441564"/>
            <a:ext cx="9193617" cy="5151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ct val="90533"/>
              <a:buFont typeface="Helvetica Neue"/>
              <a:buNone/>
            </a:pPr>
            <a:r>
              <a:rPr lang="en-US" sz="5400" b="1">
                <a:solidFill>
                  <a:srgbClr val="2D4970"/>
                </a:solidFill>
              </a:rPr>
              <a:t>Winter 2025-26</a:t>
            </a:r>
            <a:br>
              <a:rPr lang="en-US" sz="5400" b="1">
                <a:solidFill>
                  <a:srgbClr val="2D4970"/>
                </a:solidFill>
              </a:rPr>
            </a:br>
            <a:r>
              <a:rPr lang="en-US" sz="5400" b="1">
                <a:solidFill>
                  <a:srgbClr val="2D4970"/>
                </a:solidFill>
              </a:rPr>
              <a:t>Temperature and precipitation</a:t>
            </a:r>
            <a:endParaRPr sz="5000" b="1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38" name="Google Shape;13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6"/>
          <p:cNvPicPr preferRelativeResize="0"/>
          <p:nvPr/>
        </p:nvPicPr>
        <p:blipFill rotWithShape="1">
          <a:blip r:embed="rId4">
            <a:alphaModFix amt="44000"/>
          </a:blip>
          <a:srcRect/>
          <a:stretch/>
        </p:blipFill>
        <p:spPr>
          <a:xfrm>
            <a:off x="4568499" y="5012014"/>
            <a:ext cx="2100659" cy="845187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6"/>
          <p:cNvSpPr txBox="1"/>
          <p:nvPr/>
        </p:nvSpPr>
        <p:spPr>
          <a:xfrm>
            <a:off x="3804712" y="6075133"/>
            <a:ext cx="4246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Data: ERA5 courtesy of EMCWF/Copernicus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1991-2020 Baseline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6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50" y="1804901"/>
            <a:ext cx="5486402" cy="4156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6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283" y="1732013"/>
            <a:ext cx="5486402" cy="4160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>
                <a:solidFill>
                  <a:srgbClr val="2D4970"/>
                </a:solidFill>
              </a:rPr>
              <a:t>Monthly temperatures</a:t>
            </a:r>
            <a:endParaRPr sz="5000" b="1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50" name="Google Shape;15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7"/>
          <p:cNvPicPr preferRelativeResize="0"/>
          <p:nvPr/>
        </p:nvPicPr>
        <p:blipFill rotWithShape="1">
          <a:blip r:embed="rId4">
            <a:alphaModFix amt="44000"/>
          </a:blip>
          <a:srcRect/>
          <a:stretch/>
        </p:blipFill>
        <p:spPr>
          <a:xfrm>
            <a:off x="4568499" y="5012014"/>
            <a:ext cx="2100659" cy="845187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7"/>
          <p:cNvSpPr txBox="1"/>
          <p:nvPr/>
        </p:nvSpPr>
        <p:spPr>
          <a:xfrm>
            <a:off x="3830527" y="5892581"/>
            <a:ext cx="424667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Data: ERA5 courtesy of EMCWF/Copernicus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1991-2020 Baseline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7"/>
          <p:cNvSpPr txBox="1"/>
          <p:nvPr/>
        </p:nvSpPr>
        <p:spPr>
          <a:xfrm>
            <a:off x="1233275" y="5063475"/>
            <a:ext cx="187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December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7"/>
          <p:cNvSpPr txBox="1"/>
          <p:nvPr/>
        </p:nvSpPr>
        <p:spPr>
          <a:xfrm>
            <a:off x="5501113" y="5063475"/>
            <a:ext cx="136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January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7"/>
          <p:cNvSpPr txBox="1"/>
          <p:nvPr/>
        </p:nvSpPr>
        <p:spPr>
          <a:xfrm>
            <a:off x="9321738" y="5063475"/>
            <a:ext cx="1625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February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7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1752525"/>
            <a:ext cx="4114800" cy="3116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7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52525"/>
            <a:ext cx="4114800" cy="3127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7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1752525"/>
            <a:ext cx="4114800" cy="3116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>
                <a:solidFill>
                  <a:srgbClr val="2D4970"/>
                </a:solidFill>
              </a:rPr>
              <a:t>Monthly precipitation</a:t>
            </a:r>
            <a:endParaRPr sz="5000" b="1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66" name="Google Shape;16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8"/>
          <p:cNvPicPr preferRelativeResize="0"/>
          <p:nvPr/>
        </p:nvPicPr>
        <p:blipFill rotWithShape="1">
          <a:blip r:embed="rId4">
            <a:alphaModFix amt="44000"/>
          </a:blip>
          <a:srcRect/>
          <a:stretch/>
        </p:blipFill>
        <p:spPr>
          <a:xfrm>
            <a:off x="4568499" y="5012014"/>
            <a:ext cx="2100659" cy="845187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8"/>
          <p:cNvSpPr txBox="1"/>
          <p:nvPr/>
        </p:nvSpPr>
        <p:spPr>
          <a:xfrm>
            <a:off x="3814500" y="6033184"/>
            <a:ext cx="424667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Data: ERA5 courtesy of EMCWF/Copernicus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1991-2020 Baseline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8"/>
          <p:cNvSpPr txBox="1"/>
          <p:nvPr/>
        </p:nvSpPr>
        <p:spPr>
          <a:xfrm>
            <a:off x="1319425" y="5063475"/>
            <a:ext cx="1702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December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8"/>
          <p:cNvSpPr txBox="1"/>
          <p:nvPr/>
        </p:nvSpPr>
        <p:spPr>
          <a:xfrm>
            <a:off x="5383000" y="5063475"/>
            <a:ext cx="1326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January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8"/>
          <p:cNvSpPr txBox="1"/>
          <p:nvPr/>
        </p:nvSpPr>
        <p:spPr>
          <a:xfrm>
            <a:off x="9256550" y="5063475"/>
            <a:ext cx="1596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February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8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8900" y="1787738"/>
            <a:ext cx="4114800" cy="3127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8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500" y="1787738"/>
            <a:ext cx="4114800" cy="3116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8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175" y="1787738"/>
            <a:ext cx="4114800" cy="3116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>
                <a:solidFill>
                  <a:srgbClr val="2D4970"/>
                </a:solidFill>
              </a:rPr>
              <a:t>Winter 2025-26 snowfall</a:t>
            </a:r>
            <a:endParaRPr sz="5000" b="1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82" name="Google Shape;18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9952" y="1199801"/>
            <a:ext cx="7912097" cy="5227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ce6c17b0e6_0_2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>
                <a:solidFill>
                  <a:srgbClr val="2D4970"/>
                </a:solidFill>
              </a:rPr>
              <a:t>Late February 2026 Snowpack</a:t>
            </a:r>
            <a:endParaRPr sz="5000" b="1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g3ce6c17b0e6_0_2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191" name="Google Shape;191;g3ce6c17b0e6_0_2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3ce6c17b0e6_0_273"/>
          <p:cNvPicPr preferRelativeResize="0"/>
          <p:nvPr/>
        </p:nvPicPr>
        <p:blipFill rotWithShape="1">
          <a:blip r:embed="rId4">
            <a:alphaModFix amt="44000"/>
          </a:blip>
          <a:srcRect/>
          <a:stretch/>
        </p:blipFill>
        <p:spPr>
          <a:xfrm>
            <a:off x="4568499" y="5012014"/>
            <a:ext cx="2100659" cy="845187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3ce6c17b0e6_0_273"/>
          <p:cNvSpPr txBox="1">
            <a:spLocks noGrp="1"/>
          </p:cNvSpPr>
          <p:nvPr>
            <p:ph type="body" idx="1"/>
          </p:nvPr>
        </p:nvSpPr>
        <p:spPr>
          <a:xfrm>
            <a:off x="281850" y="1690825"/>
            <a:ext cx="5249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Statewide</a:t>
            </a: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b="1"/>
              <a:t>Above normal</a:t>
            </a:r>
            <a:r>
              <a:rPr lang="en-US"/>
              <a:t>: North Slope, eastern Interior, lower Kusko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b="1"/>
              <a:t>Below normal</a:t>
            </a:r>
            <a:r>
              <a:rPr lang="en-US"/>
              <a:t>: much of SW Alaska, parts of western Alaska</a:t>
            </a:r>
            <a:endParaRPr/>
          </a:p>
        </p:txBody>
      </p:sp>
      <p:pic>
        <p:nvPicPr>
          <p:cNvPr id="194" name="Google Shape;194;g3ce6c17b0e6_0_273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1550" y="1475636"/>
            <a:ext cx="6508051" cy="4299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613</Words>
  <Application>Microsoft Macintosh PowerPoint</Application>
  <PresentationFormat>Widescreen</PresentationFormat>
  <Paragraphs>128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Helvetica Neue</vt:lpstr>
      <vt:lpstr>Times New Roman</vt:lpstr>
      <vt:lpstr>Office Theme</vt:lpstr>
      <vt:lpstr>LEO Alaska Webinar Winter 2025-26 Climate Review   Spring 2026 Climate Outlook</vt:lpstr>
      <vt:lpstr>Winter 2025-26 Highlights</vt:lpstr>
      <vt:lpstr>Winter 2025-26 Highlights</vt:lpstr>
      <vt:lpstr>Alaska Daily Temperature Index</vt:lpstr>
      <vt:lpstr>Winter 2025-26 Temperature and precipitation</vt:lpstr>
      <vt:lpstr>Monthly temperatures</vt:lpstr>
      <vt:lpstr>Monthly precipitation</vt:lpstr>
      <vt:lpstr>Winter 2025-26 snowfall</vt:lpstr>
      <vt:lpstr>Late February 2026 Snowpack</vt:lpstr>
      <vt:lpstr>February 2026 Snowpack</vt:lpstr>
      <vt:lpstr>Ice near Alaska thru winter 2025-26</vt:lpstr>
      <vt:lpstr>Bering Sea ice extent</vt:lpstr>
      <vt:lpstr>Spring 2026 Outlooks</vt:lpstr>
      <vt:lpstr>Sea ice outlook: Spring/Summer 2026</vt:lpstr>
      <vt:lpstr>Sea surface temperature: spring 2026</vt:lpstr>
      <vt:lpstr>March through May 2026 NOAA Climate Prediction Center outlooks</vt:lpstr>
      <vt:lpstr>Thanks very much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LEO Alaska Webinar Winter 2025-26 Climate Review   Spring 2026 Climate Outlook</dc:title>
  <dc:creator>Rick Thoman</dc:creator>
  <cp:lastModifiedBy>Rick Thoman</cp:lastModifiedBy>
  <cp:revision>1</cp:revision>
  <dcterms:created xsi:type="dcterms:W3CDTF">2024-06-05T16:54:31Z</dcterms:created>
  <dcterms:modified xsi:type="dcterms:W3CDTF">2026-03-10T15:40:14Z</dcterms:modified>
</cp:coreProperties>
</file>