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0" r:id="rId3"/>
    <p:sldId id="259" r:id="rId4"/>
    <p:sldId id="265" r:id="rId5"/>
    <p:sldId id="262" r:id="rId6"/>
    <p:sldId id="257" r:id="rId7"/>
    <p:sldId id="264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03" d="100"/>
          <a:sy n="103" d="100"/>
        </p:scale>
        <p:origin x="12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62BC-D8AF-B44B-9152-DA5C09B8502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0029-1989-A44B-BC2D-9C6AEEF1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62BC-D8AF-B44B-9152-DA5C09B8502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0029-1989-A44B-BC2D-9C6AEEF1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62BC-D8AF-B44B-9152-DA5C09B8502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0029-1989-A44B-BC2D-9C6AEEF1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62BC-D8AF-B44B-9152-DA5C09B8502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0029-1989-A44B-BC2D-9C6AEEF1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62BC-D8AF-B44B-9152-DA5C09B8502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0029-1989-A44B-BC2D-9C6AEEF1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62BC-D8AF-B44B-9152-DA5C09B8502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0029-1989-A44B-BC2D-9C6AEEF1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62BC-D8AF-B44B-9152-DA5C09B8502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0029-1989-A44B-BC2D-9C6AEEF1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62BC-D8AF-B44B-9152-DA5C09B8502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0029-1989-A44B-BC2D-9C6AEEF1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62BC-D8AF-B44B-9152-DA5C09B8502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0029-1989-A44B-BC2D-9C6AEEF1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62BC-D8AF-B44B-9152-DA5C09B8502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0029-1989-A44B-BC2D-9C6AEEF136B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62BC-D8AF-B44B-9152-DA5C09B8502C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B0029-1989-A44B-BC2D-9C6AEEF13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00B0029-1989-A44B-BC2D-9C6AEEF136B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F3F62BC-D8AF-B44B-9152-DA5C09B8502C}" type="datetimeFigureOut">
              <a:rPr lang="en-US" smtClean="0"/>
              <a:t>12/17/2018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92F28-E1B1-1A46-BE07-75DDED36E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42304"/>
            <a:ext cx="7543800" cy="2593975"/>
          </a:xfrm>
        </p:spPr>
        <p:txBody>
          <a:bodyPr anchor="t"/>
          <a:lstStyle/>
          <a:p>
            <a:r>
              <a:rPr lang="en-US" dirty="0" smtClean="0"/>
              <a:t>The Extreme Sea Ice Season: 2017-18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7646C-66C1-984E-B331-25D63595D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178216"/>
            <a:ext cx="6461760" cy="1066800"/>
          </a:xfrm>
        </p:spPr>
        <p:txBody>
          <a:bodyPr/>
          <a:lstStyle/>
          <a:p>
            <a:r>
              <a:rPr lang="en-US" dirty="0" smtClean="0"/>
              <a:t>Rick Thoman</a:t>
            </a:r>
          </a:p>
          <a:p>
            <a:r>
              <a:rPr lang="en-US" dirty="0" smtClean="0"/>
              <a:t>Alaska Center for Climate Assessment and Policy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899" y="5772226"/>
            <a:ext cx="43148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Alaska Tribal Conference on Environmental Management</a:t>
            </a:r>
          </a:p>
          <a:p>
            <a:r>
              <a:rPr lang="en-US" sz="1400" dirty="0"/>
              <a:t>Anchorage, Alaska </a:t>
            </a:r>
          </a:p>
          <a:p>
            <a:r>
              <a:rPr lang="en-US" sz="1400" dirty="0"/>
              <a:t>November </a:t>
            </a:r>
            <a:r>
              <a:rPr lang="en-US" sz="1400" dirty="0" smtClean="0"/>
              <a:t>28, </a:t>
            </a:r>
            <a:r>
              <a:rPr lang="en-US" sz="1400" dirty="0"/>
              <a:t>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02C84-87BB-3344-8F36-008DE562BC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0433"/>
            <a:ext cx="1828800" cy="65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 smtClean="0"/>
              <a:t>Current Sea Ice Concentration</a:t>
            </a:r>
            <a:endParaRPr lang="en-US" dirty="0"/>
          </a:p>
        </p:txBody>
      </p:sp>
      <p:pic>
        <p:nvPicPr>
          <p:cNvPr id="3" name="Picture 2" descr="2018_12_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32" y="1463040"/>
            <a:ext cx="3490856" cy="5394960"/>
          </a:xfrm>
          <a:prstGeom prst="rect">
            <a:avLst/>
          </a:prstGeom>
        </p:spPr>
      </p:pic>
      <p:pic>
        <p:nvPicPr>
          <p:cNvPr id="4" name="Picture 3" descr="2017_12_1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344" y="1463040"/>
            <a:ext cx="3490856" cy="5394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2124" y="5084227"/>
            <a:ext cx="1403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Dec 16, 2018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3365" y="5084227"/>
            <a:ext cx="140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Dec 16, 2017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0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Sea </a:t>
            </a:r>
            <a:r>
              <a:rPr lang="en-US" smtClean="0"/>
              <a:t>Ice Highlights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70285"/>
            <a:ext cx="5956522" cy="4876800"/>
          </a:xfrm>
        </p:spPr>
        <p:txBody>
          <a:bodyPr/>
          <a:lstStyle/>
          <a:p>
            <a:r>
              <a:rPr lang="en-US" dirty="0" smtClean="0"/>
              <a:t>Winter-Spring 2017-18</a:t>
            </a:r>
          </a:p>
          <a:p>
            <a:pPr lvl="1"/>
            <a:r>
              <a:rPr lang="en-US" dirty="0" smtClean="0"/>
              <a:t>Latest ice-over of Chukchi Sea </a:t>
            </a:r>
          </a:p>
          <a:p>
            <a:pPr lvl="1"/>
            <a:r>
              <a:rPr lang="en-US" dirty="0" smtClean="0"/>
              <a:t>Lowest Bering Sea Ice extent (by any measure)</a:t>
            </a:r>
            <a:endParaRPr lang="en-US" dirty="0"/>
          </a:p>
          <a:p>
            <a:r>
              <a:rPr lang="en-US" dirty="0" smtClean="0"/>
              <a:t>Spring-Summer 2018</a:t>
            </a:r>
          </a:p>
          <a:p>
            <a:pPr lvl="1"/>
            <a:r>
              <a:rPr lang="en-US" dirty="0" smtClean="0"/>
              <a:t>Earliest melt-out of Bering Sea ice</a:t>
            </a:r>
          </a:p>
          <a:p>
            <a:pPr lvl="1"/>
            <a:r>
              <a:rPr lang="en-US" dirty="0" smtClean="0"/>
              <a:t>Very early </a:t>
            </a:r>
            <a:r>
              <a:rPr lang="en-US" dirty="0" err="1" smtClean="0"/>
              <a:t>meltout</a:t>
            </a:r>
            <a:r>
              <a:rPr lang="en-US" dirty="0" smtClean="0"/>
              <a:t> of southern Chukchi Sea ice </a:t>
            </a:r>
          </a:p>
          <a:p>
            <a:pPr lvl="2"/>
            <a:r>
              <a:rPr lang="en-US" dirty="0" smtClean="0"/>
              <a:t>Kotzebue Sound open by Memorial Day</a:t>
            </a:r>
          </a:p>
          <a:p>
            <a:pPr lvl="1"/>
            <a:r>
              <a:rPr lang="en-US" dirty="0" smtClean="0"/>
              <a:t>Slower melt than recent years northern Chukchi and Beaufort</a:t>
            </a:r>
          </a:p>
          <a:p>
            <a:pPr lvl="1"/>
            <a:r>
              <a:rPr lang="en-US" dirty="0" smtClean="0"/>
              <a:t>Beaufort Sea ice minimum greatest since 2002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F515D-F67A-49E7-B551-94E080553560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 descr="ACCAPLog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8736"/>
            <a:ext cx="1371600" cy="49926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933139" y="1850315"/>
            <a:ext cx="2766583" cy="2753664"/>
            <a:chOff x="6261732" y="2106746"/>
            <a:chExt cx="2766583" cy="27536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1732" y="2106746"/>
              <a:ext cx="2743200" cy="2057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272489" y="4244857"/>
              <a:ext cx="2755826" cy="6155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2060"/>
                  </a:solidFill>
                </a:rPr>
                <a:t>Gambell</a:t>
              </a:r>
              <a:r>
                <a:rPr lang="en-US" b="1" dirty="0" smtClean="0">
                  <a:solidFill>
                    <a:srgbClr val="002060"/>
                  </a:solidFill>
                </a:rPr>
                <a:t>: </a:t>
              </a:r>
              <a:r>
                <a:rPr lang="en-US" b="1" dirty="0">
                  <a:solidFill>
                    <a:srgbClr val="002060"/>
                  </a:solidFill>
                </a:rPr>
                <a:t>Feb. </a:t>
              </a:r>
              <a:r>
                <a:rPr lang="en-US" b="1" dirty="0" smtClean="0">
                  <a:solidFill>
                    <a:srgbClr val="002060"/>
                  </a:solidFill>
                </a:rPr>
                <a:t>13, </a:t>
              </a:r>
              <a:r>
                <a:rPr lang="en-US" b="1" dirty="0">
                  <a:solidFill>
                    <a:srgbClr val="002060"/>
                  </a:solidFill>
                </a:rPr>
                <a:t>2018</a:t>
              </a:r>
            </a:p>
            <a:p>
              <a:r>
                <a:rPr lang="en-US" sz="1600" b="1" dirty="0">
                  <a:solidFill>
                    <a:srgbClr val="002060"/>
                  </a:solidFill>
                </a:rPr>
                <a:t>Photo: C. </a:t>
              </a:r>
              <a:r>
                <a:rPr lang="en-US" sz="1600" b="1" dirty="0" err="1">
                  <a:solidFill>
                    <a:srgbClr val="002060"/>
                  </a:solidFill>
                </a:rPr>
                <a:t>Irrigoo</a:t>
              </a:r>
              <a:r>
                <a:rPr lang="en-US" sz="1600" b="1" dirty="0">
                  <a:solidFill>
                    <a:srgbClr val="002060"/>
                  </a:solidFill>
                </a:rPr>
                <a:t> </a:t>
              </a:r>
              <a:r>
                <a:rPr lang="en-US" sz="1600" b="1" dirty="0" smtClean="0">
                  <a:solidFill>
                    <a:srgbClr val="002060"/>
                  </a:solidFill>
                </a:rPr>
                <a:t>Jr.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114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Chukchi Sea ice-over </a:t>
            </a:r>
            <a:br>
              <a:rPr lang="en-US" dirty="0" smtClean="0"/>
            </a:br>
            <a:r>
              <a:rPr lang="en-US" dirty="0" smtClean="0"/>
              <a:t>Coming  much later </a:t>
            </a:r>
            <a:endParaRPr lang="en-US" dirty="0"/>
          </a:p>
        </p:txBody>
      </p:sp>
      <p:pic>
        <p:nvPicPr>
          <p:cNvPr id="3" name="Picture 2" descr="Chukchi-Ba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4" y="1613918"/>
            <a:ext cx="822960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8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111" y="1280891"/>
            <a:ext cx="3550023" cy="548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27" y="1280891"/>
            <a:ext cx="3550023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3400" dirty="0" smtClean="0"/>
              <a:t>2018 </a:t>
            </a:r>
            <a:r>
              <a:rPr lang="en-US" sz="3400" dirty="0"/>
              <a:t>near-Alaska Sea Ice Extent Extremes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F515D-F67A-49E7-B551-94E080553560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8775" y="5122877"/>
            <a:ext cx="140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March 17th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2805" y="5057685"/>
            <a:ext cx="1407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October 4</a:t>
            </a:r>
            <a:r>
              <a:rPr lang="en-US" b="1" baseline="30000" dirty="0" smtClean="0">
                <a:solidFill>
                  <a:srgbClr val="7030A0"/>
                </a:solidFill>
              </a:rPr>
              <a:t>th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946"/>
            <a:ext cx="7620000" cy="1143000"/>
          </a:xfrm>
        </p:spPr>
        <p:txBody>
          <a:bodyPr anchor="t"/>
          <a:lstStyle/>
          <a:p>
            <a:r>
              <a:rPr lang="en-US" sz="4200" dirty="0" smtClean="0"/>
              <a:t>Bering Sea Daily Ice Extent 2017-18</a:t>
            </a:r>
            <a:endParaRPr lang="en-US" sz="4200" dirty="0"/>
          </a:p>
        </p:txBody>
      </p:sp>
      <p:pic>
        <p:nvPicPr>
          <p:cNvPr id="4" name="Picture 3" descr="Bering_Plumes_20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87" y="1417638"/>
            <a:ext cx="822960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6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C7EE6D-B8E5-F241-B2D4-1E7FDB52D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Seasonal Maximum Ice Extent: High vs. low Years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CAD52A-CB5E-5743-BA7E-F15DC23131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248" y="1695316"/>
            <a:ext cx="5098312" cy="5162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3A1BC8-5B0B-B448-A37D-25CB7C31CEC0}"/>
              </a:ext>
            </a:extLst>
          </p:cNvPr>
          <p:cNvSpPr txBox="1"/>
          <p:nvPr/>
        </p:nvSpPr>
        <p:spPr>
          <a:xfrm>
            <a:off x="4175986" y="5971552"/>
            <a:ext cx="20477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/>
              <a:t>Courtesy P. </a:t>
            </a:r>
            <a:r>
              <a:rPr lang="en-US" sz="1300" b="1" dirty="0" err="1"/>
              <a:t>Stabeno</a:t>
            </a:r>
            <a:r>
              <a:rPr lang="en-US" sz="1300" b="1" dirty="0"/>
              <a:t>/NOAA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41764" y="3228010"/>
            <a:ext cx="1373172" cy="1477328"/>
            <a:chOff x="976988" y="2417777"/>
            <a:chExt cx="1373172" cy="147732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976988" y="2625364"/>
              <a:ext cx="720529" cy="12211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76988" y="3162446"/>
              <a:ext cx="720529" cy="12211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76988" y="2887188"/>
              <a:ext cx="720529" cy="12211"/>
            </a:xfrm>
            <a:prstGeom prst="line">
              <a:avLst/>
            </a:prstGeom>
            <a:ln w="76200" cmpd="sng">
              <a:solidFill>
                <a:srgbClr val="66FF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76988" y="3722453"/>
              <a:ext cx="720529" cy="12211"/>
            </a:xfrm>
            <a:prstGeom prst="line">
              <a:avLst/>
            </a:prstGeom>
            <a:ln w="76200" cmpd="sng">
              <a:solidFill>
                <a:srgbClr val="8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76988" y="3485052"/>
              <a:ext cx="720529" cy="12211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697517" y="2417777"/>
              <a:ext cx="652643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1976</a:t>
              </a:r>
            </a:p>
            <a:p>
              <a:r>
                <a:rPr lang="en-US" dirty="0" smtClean="0"/>
                <a:t>2001</a:t>
              </a:r>
            </a:p>
            <a:p>
              <a:r>
                <a:rPr lang="en-US" dirty="0" smtClean="0"/>
                <a:t>2008</a:t>
              </a:r>
            </a:p>
            <a:p>
              <a:r>
                <a:rPr lang="en-US" dirty="0" smtClean="0"/>
                <a:t>2017</a:t>
              </a:r>
            </a:p>
            <a:p>
              <a:r>
                <a:rPr lang="en-US" dirty="0" smtClean="0"/>
                <a:t>2018</a:t>
              </a:r>
              <a:endParaRPr lang="en-US" dirty="0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2992027" y="2442199"/>
            <a:ext cx="1477695" cy="3663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85113" y="2057654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ice both 2017 &amp; 2018</a:t>
            </a:r>
            <a:endParaRPr lang="en-US" dirty="0"/>
          </a:p>
        </p:txBody>
      </p:sp>
      <p:sp>
        <p:nvSpPr>
          <p:cNvPr id="17" name="5-Point Star 16"/>
          <p:cNvSpPr>
            <a:spLocks noChangeAspect="1"/>
          </p:cNvSpPr>
          <p:nvPr/>
        </p:nvSpPr>
        <p:spPr>
          <a:xfrm>
            <a:off x="6704828" y="2414775"/>
            <a:ext cx="274320" cy="274320"/>
          </a:xfrm>
          <a:prstGeom prst="star5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0066"/>
              </a:solidFill>
            </a:endParaRPr>
          </a:p>
        </p:txBody>
      </p:sp>
      <p:sp>
        <p:nvSpPr>
          <p:cNvPr id="18" name="5-Point Star 17"/>
          <p:cNvSpPr>
            <a:spLocks noChangeAspect="1"/>
          </p:cNvSpPr>
          <p:nvPr/>
        </p:nvSpPr>
        <p:spPr>
          <a:xfrm>
            <a:off x="7345722" y="3950933"/>
            <a:ext cx="274320" cy="274320"/>
          </a:xfrm>
          <a:prstGeom prst="star5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0066"/>
              </a:solidFill>
            </a:endParaRPr>
          </a:p>
        </p:txBody>
      </p:sp>
      <p:sp>
        <p:nvSpPr>
          <p:cNvPr id="19" name="5-Point Star 18"/>
          <p:cNvSpPr>
            <a:spLocks noChangeAspect="1"/>
          </p:cNvSpPr>
          <p:nvPr/>
        </p:nvSpPr>
        <p:spPr>
          <a:xfrm>
            <a:off x="7162273" y="5947379"/>
            <a:ext cx="274320" cy="274320"/>
          </a:xfrm>
          <a:prstGeom prst="star5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9056" y="2165200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660066"/>
                </a:solidFill>
              </a:rPr>
              <a:t>Nome</a:t>
            </a:r>
            <a:endParaRPr lang="en-US" sz="1200" b="1" dirty="0">
              <a:solidFill>
                <a:srgbClr val="66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07360" y="3682721"/>
            <a:ext cx="59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660066"/>
                </a:solidFill>
              </a:rPr>
              <a:t>Bethel</a:t>
            </a:r>
            <a:endParaRPr lang="en-US" sz="1200" b="1" dirty="0">
              <a:solidFill>
                <a:srgbClr val="6600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45255" y="6083199"/>
            <a:ext cx="736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660066"/>
                </a:solidFill>
              </a:rPr>
              <a:t>Cold Bay</a:t>
            </a:r>
            <a:endParaRPr lang="en-US" sz="1200" b="1" dirty="0">
              <a:solidFill>
                <a:srgbClr val="66006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0451" y="2550595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660066"/>
                </a:solidFill>
              </a:rPr>
              <a:t>Gambell</a:t>
            </a:r>
            <a:endParaRPr lang="en-US" sz="1200" b="1" dirty="0">
              <a:solidFill>
                <a:srgbClr val="660066"/>
              </a:solidFill>
            </a:endParaRPr>
          </a:p>
        </p:txBody>
      </p:sp>
      <p:sp>
        <p:nvSpPr>
          <p:cNvPr id="24" name="5-Point Star 23"/>
          <p:cNvSpPr>
            <a:spLocks noChangeAspect="1"/>
          </p:cNvSpPr>
          <p:nvPr/>
        </p:nvSpPr>
        <p:spPr>
          <a:xfrm>
            <a:off x="5452807" y="2774572"/>
            <a:ext cx="274320" cy="274320"/>
          </a:xfrm>
          <a:prstGeom prst="star5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0066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8C02C84-87BB-3344-8F36-008DE562BC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0433"/>
            <a:ext cx="1828800" cy="65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168" y="1228298"/>
            <a:ext cx="8092440" cy="4853095"/>
          </a:xfrm>
          <a:prstGeom prst="rect">
            <a:avLst/>
          </a:prstGeom>
          <a:ln w="9525" cmpd="sng">
            <a:solidFill>
              <a:schemeClr val="bg1">
                <a:lumMod val="85000"/>
                <a:lumOff val="15000"/>
              </a:schemeClr>
            </a:solidFill>
          </a:ln>
        </p:spPr>
      </p:pic>
      <p:pic>
        <p:nvPicPr>
          <p:cNvPr id="5" name="Picture 4" descr="ACCAPLog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8736"/>
            <a:ext cx="1371600" cy="49926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Feb-Mar: Bering Sea Ice extent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63881" y="3916455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1850-2018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577755" y="4848819"/>
            <a:ext cx="799853" cy="3548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77755" y="4844246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2018</a:t>
            </a:r>
          </a:p>
        </p:txBody>
      </p:sp>
      <p:sp>
        <p:nvSpPr>
          <p:cNvPr id="8" name="Oval 7"/>
          <p:cNvSpPr/>
          <p:nvPr/>
        </p:nvSpPr>
        <p:spPr>
          <a:xfrm>
            <a:off x="7373038" y="5008728"/>
            <a:ext cx="204717" cy="1774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sz="4200" dirty="0" smtClean="0"/>
              <a:t>Record Early Bering Sea Ice Loss</a:t>
            </a:r>
            <a:endParaRPr lang="en-US" sz="4200" dirty="0"/>
          </a:p>
        </p:txBody>
      </p:sp>
      <p:pic>
        <p:nvPicPr>
          <p:cNvPr id="3" name="Picture 2" descr="Bering_Meltou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2248"/>
            <a:ext cx="845820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90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Bering Sea Daily Ice </a:t>
            </a:r>
            <a:r>
              <a:rPr lang="en-US" sz="4200" dirty="0" smtClean="0"/>
              <a:t>Extent 2018-19</a:t>
            </a:r>
            <a:endParaRPr lang="en-US" sz="4200" dirty="0"/>
          </a:p>
        </p:txBody>
      </p:sp>
      <p:pic>
        <p:nvPicPr>
          <p:cNvPr id="3" name="Picture 2" descr="Bering_Plumes_20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08" y="1696849"/>
            <a:ext cx="822960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65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954</TotalTime>
  <Words>184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Adjacency</vt:lpstr>
      <vt:lpstr>The Extreme Sea Ice Season: 2017-18</vt:lpstr>
      <vt:lpstr>Sea Ice Highlights</vt:lpstr>
      <vt:lpstr>Chukchi Sea ice-over  Coming  much later </vt:lpstr>
      <vt:lpstr>2018 near-Alaska Sea Ice Extent Extremes </vt:lpstr>
      <vt:lpstr>Bering Sea Daily Ice Extent 2017-18</vt:lpstr>
      <vt:lpstr>Seasonal Maximum Ice Extent: High vs. low Years</vt:lpstr>
      <vt:lpstr>PowerPoint Presentation</vt:lpstr>
      <vt:lpstr>Record Early Bering Sea Ice Loss</vt:lpstr>
      <vt:lpstr>Bering Sea Daily Ice Extent 2018-19</vt:lpstr>
      <vt:lpstr>Current Sea Ice Concentration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Thoman</dc:creator>
  <cp:lastModifiedBy>Mitchell, Erica N</cp:lastModifiedBy>
  <cp:revision>20</cp:revision>
  <dcterms:created xsi:type="dcterms:W3CDTF">2018-11-21T22:13:27Z</dcterms:created>
  <dcterms:modified xsi:type="dcterms:W3CDTF">2018-12-18T00:07:45Z</dcterms:modified>
</cp:coreProperties>
</file>