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8"/>
  </p:notesMasterIdLst>
  <p:sldIdLst>
    <p:sldId id="256" r:id="rId2"/>
    <p:sldId id="270" r:id="rId3"/>
    <p:sldId id="293" r:id="rId4"/>
    <p:sldId id="294" r:id="rId5"/>
    <p:sldId id="295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99" r:id="rId14"/>
    <p:sldId id="278" r:id="rId15"/>
    <p:sldId id="279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372"/>
    <a:srgbClr val="22518A"/>
    <a:srgbClr val="C5C5C5"/>
    <a:srgbClr val="D5D5D5"/>
    <a:srgbClr val="545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93" autoAdjust="0"/>
    <p:restoredTop sz="94660"/>
  </p:normalViewPr>
  <p:slideViewPr>
    <p:cSldViewPr>
      <p:cViewPr varScale="1">
        <p:scale>
          <a:sx n="90" d="100"/>
          <a:sy n="90" d="100"/>
        </p:scale>
        <p:origin x="61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7BD89-BCC3-4A0A-82B1-CEDA8EE67D60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9BD4F-2F52-4830-B0B5-94313CFD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5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1800" dirty="0">
                <a:solidFill>
                  <a:srgbClr val="C00000"/>
                </a:solidFill>
              </a:rPr>
              <a:t>Disaster Breakdown (~250 declared events since 1978).</a:t>
            </a:r>
          </a:p>
          <a:p>
            <a:pPr marL="924458" lvl="1" indent="-462229">
              <a:lnSpc>
                <a:spcPct val="80000"/>
              </a:lnSpc>
              <a:spcBef>
                <a:spcPct val="30000"/>
              </a:spcBef>
              <a:spcAft>
                <a:spcPts val="607"/>
              </a:spcAft>
              <a:buFont typeface="+mj-lt"/>
              <a:buAutoNum type="arabicPeriod"/>
              <a:defRPr/>
            </a:pPr>
            <a:r>
              <a:rPr lang="en-US" sz="1800" dirty="0"/>
              <a:t>Ice jam floods</a:t>
            </a:r>
          </a:p>
          <a:p>
            <a:pPr marL="924458" lvl="1" indent="-462229">
              <a:lnSpc>
                <a:spcPct val="80000"/>
              </a:lnSpc>
              <a:spcBef>
                <a:spcPct val="30000"/>
              </a:spcBef>
              <a:spcAft>
                <a:spcPts val="607"/>
              </a:spcAft>
              <a:buFont typeface="+mj-lt"/>
              <a:buAutoNum type="arabicPeriod"/>
              <a:defRPr/>
            </a:pPr>
            <a:r>
              <a:rPr lang="en-US" sz="1800" dirty="0"/>
              <a:t>Fall sea storms and flooding</a:t>
            </a:r>
          </a:p>
          <a:p>
            <a:pPr marL="924458" lvl="1" indent="-462229">
              <a:lnSpc>
                <a:spcPct val="80000"/>
              </a:lnSpc>
              <a:spcBef>
                <a:spcPct val="30000"/>
              </a:spcBef>
              <a:spcAft>
                <a:spcPts val="607"/>
              </a:spcAft>
              <a:buFont typeface="+mj-lt"/>
              <a:buAutoNum type="arabicPeriod"/>
              <a:defRPr/>
            </a:pPr>
            <a:r>
              <a:rPr lang="en-US" sz="1800" dirty="0"/>
              <a:t>Building fires</a:t>
            </a:r>
          </a:p>
          <a:p>
            <a:pPr marL="924458" lvl="1" indent="-462229">
              <a:lnSpc>
                <a:spcPct val="80000"/>
              </a:lnSpc>
              <a:spcBef>
                <a:spcPct val="30000"/>
              </a:spcBef>
              <a:spcAft>
                <a:spcPts val="607"/>
              </a:spcAft>
              <a:buFont typeface="+mj-lt"/>
              <a:buAutoNum type="arabicPeriod"/>
              <a:defRPr/>
            </a:pPr>
            <a:r>
              <a:rPr lang="en-US" sz="1800" dirty="0"/>
              <a:t>Winter storms and flooding</a:t>
            </a:r>
          </a:p>
          <a:p>
            <a:pPr marL="924458" lvl="1" indent="-462229">
              <a:lnSpc>
                <a:spcPct val="80000"/>
              </a:lnSpc>
              <a:spcBef>
                <a:spcPct val="30000"/>
              </a:spcBef>
              <a:spcAft>
                <a:spcPts val="607"/>
              </a:spcAft>
              <a:buFont typeface="+mj-lt"/>
              <a:buAutoNum type="arabicPeriod"/>
              <a:defRPr/>
            </a:pPr>
            <a:r>
              <a:rPr lang="en-US" sz="1800" dirty="0"/>
              <a:t>Summer storms and flooding</a:t>
            </a:r>
          </a:p>
          <a:p>
            <a:pPr marL="924458" lvl="1" indent="-462229">
              <a:lnSpc>
                <a:spcPct val="80000"/>
              </a:lnSpc>
              <a:spcBef>
                <a:spcPct val="30000"/>
              </a:spcBef>
              <a:spcAft>
                <a:spcPts val="607"/>
              </a:spcAft>
              <a:buFont typeface="+mj-lt"/>
              <a:buAutoNum type="arabicPeriod"/>
              <a:defRPr/>
            </a:pPr>
            <a:r>
              <a:rPr lang="en-US" sz="1800" dirty="0"/>
              <a:t>Extreme cold/community utility freeze-ups</a:t>
            </a:r>
          </a:p>
          <a:p>
            <a:pPr marL="924458" lvl="1" indent="-462229">
              <a:lnSpc>
                <a:spcPct val="80000"/>
              </a:lnSpc>
              <a:spcBef>
                <a:spcPct val="30000"/>
              </a:spcBef>
              <a:spcAft>
                <a:spcPts val="607"/>
              </a:spcAft>
              <a:buFont typeface="+mj-lt"/>
              <a:buAutoNum type="arabicPeriod"/>
              <a:defRPr/>
            </a:pPr>
            <a:r>
              <a:rPr lang="en-US" sz="1800" dirty="0"/>
              <a:t>Wildfires</a:t>
            </a:r>
          </a:p>
          <a:p>
            <a:pPr marL="924458" lvl="1" indent="-462229">
              <a:lnSpc>
                <a:spcPct val="80000"/>
              </a:lnSpc>
              <a:spcBef>
                <a:spcPct val="30000"/>
              </a:spcBef>
              <a:spcAft>
                <a:spcPts val="607"/>
              </a:spcAft>
              <a:buFont typeface="+mj-lt"/>
              <a:buAutoNum type="arabicPeriod"/>
              <a:defRPr/>
            </a:pPr>
            <a:r>
              <a:rPr lang="en-US" sz="1800" dirty="0"/>
              <a:t>Generator/community power problems</a:t>
            </a:r>
          </a:p>
          <a:p>
            <a:pPr marL="924458" lvl="1" indent="-462229">
              <a:lnSpc>
                <a:spcPct val="80000"/>
              </a:lnSpc>
              <a:spcBef>
                <a:spcPct val="30000"/>
              </a:spcBef>
              <a:spcAft>
                <a:spcPts val="607"/>
              </a:spcAft>
              <a:buFont typeface="+mj-lt"/>
              <a:buAutoNum type="arabicPeriod"/>
              <a:defRPr/>
            </a:pPr>
            <a:r>
              <a:rPr lang="en-US" sz="1800" dirty="0"/>
              <a:t>Facility damage</a:t>
            </a:r>
          </a:p>
          <a:p>
            <a:pPr marL="924458" lvl="1" indent="-462229">
              <a:lnSpc>
                <a:spcPct val="80000"/>
              </a:lnSpc>
              <a:spcBef>
                <a:spcPct val="30000"/>
              </a:spcBef>
              <a:spcAft>
                <a:spcPts val="607"/>
              </a:spcAft>
              <a:buFont typeface="+mj-lt"/>
              <a:buAutoNum type="arabicPeriod"/>
              <a:defRPr/>
            </a:pPr>
            <a:r>
              <a:rPr lang="en-US" sz="1800" dirty="0"/>
              <a:t>All other, e.g., erosion, economic, Haz Mat releases, windstorms, landslide/avalanches, earthquakes, volcanic eruptions, communication problems,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2624B-6C23-40D1-867B-110AB002B7D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66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/>
              <a:t>that involves assessing the threat, the area involved, and setting a workable timeframe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Recent evacuation efforts: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DHS&amp;EM  coordinated evacuations in </a:t>
            </a:r>
            <a:r>
              <a:rPr lang="en-US" sz="2000" dirty="0" err="1" smtClean="0"/>
              <a:t>Alakanuk</a:t>
            </a:r>
            <a:r>
              <a:rPr lang="en-US" sz="2000" dirty="0" smtClean="0"/>
              <a:t>,  Koyukuk, Hughes, </a:t>
            </a:r>
            <a:r>
              <a:rPr lang="en-US" sz="2000" dirty="0" err="1" smtClean="0"/>
              <a:t>Emmonak</a:t>
            </a:r>
            <a:r>
              <a:rPr lang="en-US" sz="2000" dirty="0" smtClean="0"/>
              <a:t> and </a:t>
            </a:r>
            <a:r>
              <a:rPr lang="en-US" sz="2000" dirty="0" err="1" smtClean="0"/>
              <a:t>Alakanuk</a:t>
            </a:r>
            <a:r>
              <a:rPr lang="en-US" sz="2000" dirty="0" smtClean="0"/>
              <a:t> in 2006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An AKNG helicopter rescued several residents of  the Old Minto Recovery Camp in May 2008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AKNG evacuated 38 persons from Galena following their catastrophic communitywide flooding in May 2013.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B0859-DC74-4415-BA54-EF8AEED260D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9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2624B-6C23-40D1-867B-110AB002B7D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37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B0859-DC74-4415-BA54-EF8AEED260D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0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solidFill>
                  <a:srgbClr val="C00000"/>
                </a:solidFill>
              </a:rPr>
              <a:t>Local Pilots </a:t>
            </a:r>
            <a:r>
              <a:rPr lang="en-US" sz="1200" dirty="0" smtClean="0"/>
              <a:t>are also essential to the River Watch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B0859-DC74-4415-BA54-EF8AEED260D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45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B0859-DC74-4415-BA54-EF8AEED260D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07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Communities</a:t>
            </a:r>
            <a:r>
              <a:rPr lang="en-US" baseline="0" dirty="0" smtClean="0"/>
              <a:t> most flood prone producing state/fed declarations include: </a:t>
            </a:r>
            <a:r>
              <a:rPr lang="en-US" baseline="0" dirty="0" err="1" smtClean="0"/>
              <a:t>Emmonak</a:t>
            </a:r>
            <a:r>
              <a:rPr lang="en-US" baseline="0" dirty="0" smtClean="0"/>
              <a:t> (9), </a:t>
            </a:r>
            <a:r>
              <a:rPr lang="en-US" baseline="0" dirty="0" err="1" smtClean="0"/>
              <a:t>Alakanuk</a:t>
            </a:r>
            <a:r>
              <a:rPr lang="en-US" baseline="0" dirty="0" smtClean="0"/>
              <a:t> (8), </a:t>
            </a:r>
            <a:r>
              <a:rPr lang="en-US" baseline="0" dirty="0" err="1" smtClean="0"/>
              <a:t>Aniak</a:t>
            </a:r>
            <a:r>
              <a:rPr lang="en-US" baseline="0" dirty="0" smtClean="0"/>
              <a:t> (7), Red Devil (6), plus nine other communities have had 3 – 4 </a:t>
            </a:r>
            <a:r>
              <a:rPr lang="en-US" baseline="0" dirty="0" err="1" smtClean="0"/>
              <a:t>decs</a:t>
            </a:r>
            <a:r>
              <a:rPr lang="en-US" baseline="0" dirty="0" smtClean="0"/>
              <a:t> each.</a:t>
            </a:r>
            <a:r>
              <a:rPr lang="en-US" sz="1200" dirty="0" smtClean="0"/>
              <a:t> Between 1982 – 1995, major flood happened every</a:t>
            </a:r>
            <a:r>
              <a:rPr lang="en-US" sz="1200" baseline="0" dirty="0" smtClean="0"/>
              <a:t> year except two (1986 and 1993). Between 2001 – 2013, major flood in eight years.</a:t>
            </a: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total amount of State disaster assistance provided for the 2013 Spring Floods alone exceeded $25M.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B0859-DC74-4415-BA54-EF8AEED260D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27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/>
            <a:r>
              <a:rPr lang="en-US" dirty="0" smtClean="0"/>
              <a:t>In the past 15 years or so, the State of Alaska has experienced an almost continuous sequence of declared ice-jam flood disasters. With the exception of 2000, 2004, 2007, 2016, and 2017.</a:t>
            </a:r>
          </a:p>
          <a:p>
            <a:pPr defTabSz="930275"/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B5564C0-7900-4B7B-8BBC-1061CFBFCC95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8570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B0859-DC74-4415-BA54-EF8AEED260D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39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Upper Yukon Segment</a:t>
            </a:r>
            <a:r>
              <a:rPr lang="en-US" baseline="0" dirty="0" smtClean="0"/>
              <a:t>  (Eagle to Tanana) – 520 river miles; Middle Yukon Segment (Tanana to Holy Cross) – 420 river miles; Lower Yukon Segment (Holy Cross to mouth) – 270 river miles. Upper </a:t>
            </a:r>
            <a:r>
              <a:rPr lang="en-US" baseline="0" dirty="0" err="1" smtClean="0"/>
              <a:t>Kusko</a:t>
            </a:r>
            <a:r>
              <a:rPr lang="en-US" baseline="0" dirty="0" smtClean="0"/>
              <a:t> Segment (Nikolai to </a:t>
            </a:r>
            <a:r>
              <a:rPr lang="en-US" baseline="0" dirty="0" err="1" smtClean="0"/>
              <a:t>Aniak</a:t>
            </a:r>
            <a:r>
              <a:rPr lang="en-US" baseline="0" dirty="0" smtClean="0"/>
              <a:t>) – 310 river miles; Lower </a:t>
            </a:r>
            <a:r>
              <a:rPr lang="en-US" baseline="0" dirty="0" err="1" smtClean="0"/>
              <a:t>Kusko</a:t>
            </a:r>
            <a:r>
              <a:rPr lang="en-US" baseline="0" dirty="0" smtClean="0"/>
              <a:t> Segment (</a:t>
            </a:r>
            <a:r>
              <a:rPr lang="en-US" baseline="0" dirty="0" err="1" smtClean="0"/>
              <a:t>Aniak</a:t>
            </a:r>
            <a:r>
              <a:rPr lang="en-US" baseline="0" dirty="0" smtClean="0"/>
              <a:t> to mouth) – 185 miles.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B0859-DC74-4415-BA54-EF8AEED260D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6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75AA-2C71-4D6A-9768-5F5FA0D699B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Spring Preparedness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CF10-F064-40F3-AFCA-DD183170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2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75AA-2C71-4D6A-9768-5F5FA0D699B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Spring Preparedness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CF10-F064-40F3-AFCA-DD183170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637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75AA-2C71-4D6A-9768-5F5FA0D699B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Spring Preparedness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CF10-F064-40F3-AFCA-DD183170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0362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539016"/>
            <a:ext cx="7886700" cy="924025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942044" y="6419088"/>
            <a:ext cx="1573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002060"/>
                </a:solidFill>
              </a:rPr>
              <a:t>01/10/2019</a:t>
            </a:r>
            <a:r>
              <a:rPr lang="en-US" sz="900" baseline="0" dirty="0" smtClean="0">
                <a:solidFill>
                  <a:srgbClr val="002060"/>
                </a:solidFill>
              </a:rPr>
              <a:t>  08:00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6375027"/>
            <a:ext cx="35072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46F90EC2-D809-4B56-89F9-47CE961BB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7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98CA3-D855-4C4A-8E70-0492809144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91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75AA-2C71-4D6A-9768-5F5FA0D699B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Spring Preparedness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CF10-F064-40F3-AFCA-DD183170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9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75AA-2C71-4D6A-9768-5F5FA0D699B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Spring Preparedness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CF10-F064-40F3-AFCA-DD183170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5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75AA-2C71-4D6A-9768-5F5FA0D699B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Spring Preparedness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CF10-F064-40F3-AFCA-DD183170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0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75AA-2C71-4D6A-9768-5F5FA0D699B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Spring Preparedness Conference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CF10-F064-40F3-AFCA-DD183170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1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CB1B-09DF-42AF-8D26-4C83F6046DA5}" type="datetime1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Spring Preparedness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67F-0A75-4E23-87D0-EF72CAA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75AA-2C71-4D6A-9768-5F5FA0D699B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Spring Preparedness 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CF10-F064-40F3-AFCA-DD183170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1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75AA-2C71-4D6A-9768-5F5FA0D699B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Spring Preparedness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CF10-F064-40F3-AFCA-DD183170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5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75AA-2C71-4D6A-9768-5F5FA0D699B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Spring Preparedness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CF10-F064-40F3-AFCA-DD183170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5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C75AA-2C71-4D6A-9768-5F5FA0D699B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2018 Spring Preparedness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7CF10-F064-40F3-AFCA-DD1831705A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\\DMVA-10175878\User$\ejedwards\My Pictures\footerBG_bottom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90600" y="92077"/>
            <a:ext cx="7162800" cy="31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" y="5947229"/>
            <a:ext cx="910771" cy="9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3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82" r:id="rId12"/>
    <p:sldLayoutId id="2147483695" r:id="rId1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9/Yukon_watershed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hyperlink" Target="http://en.wikipedia.org/wiki/File:Kuskokwimrivermap.png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airbanks05.jpg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81100" y="1467853"/>
            <a:ext cx="6781800" cy="1981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State of Alaska’s </a:t>
            </a:r>
            <a:br>
              <a:rPr lang="en-US" sz="4400" dirty="0" smtClean="0"/>
            </a:br>
            <a:r>
              <a:rPr lang="en-US" sz="4400" dirty="0" smtClean="0"/>
              <a:t>2020 River Watch Brief</a:t>
            </a:r>
            <a:endParaRPr lang="en-US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48200" y="4419600"/>
            <a:ext cx="4495800" cy="2087479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April 21, 2020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Claude Denver, Response Manager</a:t>
            </a:r>
          </a:p>
          <a:p>
            <a:pPr algn="l"/>
            <a:r>
              <a:rPr lang="en-US" sz="2400" dirty="0" smtClean="0"/>
              <a:t>Alaska Division of Homeland Security and Emergency Management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69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946084"/>
              </p:ext>
            </p:extLst>
          </p:nvPr>
        </p:nvGraphicFramePr>
        <p:xfrm>
          <a:off x="76200" y="348831"/>
          <a:ext cx="8915400" cy="65091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5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9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7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Significant Ice Jam Flooding Events  Since 2001</a:t>
                      </a:r>
                      <a:endParaRPr lang="en-US" sz="2400" b="0" dirty="0"/>
                    </a:p>
                  </a:txBody>
                  <a:tcPr marL="134837" marR="134837" marT="45701" marB="45701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41079" marR="141079" marT="45701" marB="4570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37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Year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4837" marR="134837" marT="45701" marB="4570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Significance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of Flooding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4837" marR="134837" marT="45701" marB="45701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0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2001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2001</a:t>
                      </a:r>
                      <a:r>
                        <a:rPr lang="en-US" sz="1800" baseline="0" dirty="0" smtClean="0"/>
                        <a:t> Middle Yukon Flood – 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State</a:t>
                      </a:r>
                      <a:r>
                        <a:rPr lang="en-US" sz="1800" baseline="0" dirty="0" smtClean="0"/>
                        <a:t> disaster.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2002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2002 Interior Floods –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State</a:t>
                      </a:r>
                      <a:r>
                        <a:rPr lang="en-US" sz="1800" dirty="0" smtClean="0"/>
                        <a:t> and </a:t>
                      </a:r>
                      <a:r>
                        <a:rPr lang="en-US" sz="1800" dirty="0" smtClean="0">
                          <a:solidFill>
                            <a:srgbClr val="1C4372"/>
                          </a:solidFill>
                        </a:rPr>
                        <a:t>Federal</a:t>
                      </a:r>
                      <a:r>
                        <a:rPr lang="en-US" sz="1800" dirty="0" smtClean="0"/>
                        <a:t> disaster.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0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2003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2003 </a:t>
                      </a:r>
                      <a:r>
                        <a:rPr lang="en-US" sz="1800" dirty="0" err="1" smtClean="0"/>
                        <a:t>Salcha</a:t>
                      </a:r>
                      <a:r>
                        <a:rPr lang="en-US" sz="1800" baseline="0" dirty="0" smtClean="0"/>
                        <a:t> Flood – 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State</a:t>
                      </a:r>
                      <a:r>
                        <a:rPr lang="en-US" sz="1800" baseline="0" dirty="0" smtClean="0"/>
                        <a:t> disaster.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0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2005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2005 Spring Floods –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State</a:t>
                      </a:r>
                      <a:r>
                        <a:rPr lang="en-US" sz="1800" dirty="0" smtClean="0"/>
                        <a:t> disaster.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0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2006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2006 </a:t>
                      </a:r>
                      <a:r>
                        <a:rPr lang="en-US" sz="1800" baseline="0" dirty="0" smtClean="0"/>
                        <a:t>Spring Floods –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State</a:t>
                      </a:r>
                      <a:r>
                        <a:rPr lang="en-US" sz="1800" dirty="0" smtClean="0"/>
                        <a:t> and </a:t>
                      </a:r>
                      <a:r>
                        <a:rPr lang="en-US" sz="1800" dirty="0" smtClean="0">
                          <a:solidFill>
                            <a:srgbClr val="1C4372"/>
                          </a:solidFill>
                        </a:rPr>
                        <a:t>Federal</a:t>
                      </a:r>
                      <a:r>
                        <a:rPr lang="en-US" sz="1800" dirty="0" smtClean="0"/>
                        <a:t> disaster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03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2008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disasters declared;</a:t>
                      </a:r>
                      <a:r>
                        <a:rPr lang="en-US" sz="1800" baseline="0" dirty="0" smtClean="0"/>
                        <a:t> minor to moderate flooding occurred in </a:t>
                      </a:r>
                      <a:r>
                        <a:rPr lang="en-US" sz="1800" kern="1200" dirty="0" err="1" smtClean="0"/>
                        <a:t>Salcha</a:t>
                      </a:r>
                      <a:r>
                        <a:rPr lang="en-US" sz="1800" kern="1200" dirty="0" smtClean="0"/>
                        <a:t>, </a:t>
                      </a:r>
                      <a:r>
                        <a:rPr lang="en-US" sz="1800" kern="1200" dirty="0" err="1" smtClean="0"/>
                        <a:t>Gakona</a:t>
                      </a:r>
                      <a:r>
                        <a:rPr lang="en-US" sz="1800" kern="1200" dirty="0" smtClean="0"/>
                        <a:t>, Old Minto, </a:t>
                      </a:r>
                      <a:r>
                        <a:rPr lang="en-US" sz="1800" kern="1200" dirty="0" err="1" smtClean="0"/>
                        <a:t>Tolovano</a:t>
                      </a:r>
                      <a:r>
                        <a:rPr lang="en-US" sz="1800" kern="1200" dirty="0" smtClean="0"/>
                        <a:t>, </a:t>
                      </a:r>
                      <a:r>
                        <a:rPr lang="en-US" sz="1800" kern="1200" dirty="0" err="1" smtClean="0"/>
                        <a:t>Quinhagak</a:t>
                      </a:r>
                      <a:r>
                        <a:rPr lang="en-US" sz="1800" kern="1200" dirty="0" smtClean="0"/>
                        <a:t>, Buckland, Kobuk, </a:t>
                      </a:r>
                      <a:r>
                        <a:rPr lang="en-US" sz="1800" kern="1200" dirty="0" err="1" smtClean="0"/>
                        <a:t>Alakanuk</a:t>
                      </a:r>
                      <a:r>
                        <a:rPr lang="en-US" sz="1800" kern="1200" dirty="0" smtClean="0"/>
                        <a:t>, and </a:t>
                      </a:r>
                      <a:r>
                        <a:rPr lang="en-US" sz="1800" kern="1200" dirty="0" err="1" smtClean="0"/>
                        <a:t>Emmonak</a:t>
                      </a:r>
                      <a:r>
                        <a:rPr lang="en-US" sz="1800" kern="1200" dirty="0" smtClean="0"/>
                        <a:t>.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0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2009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2009</a:t>
                      </a:r>
                      <a:r>
                        <a:rPr lang="en-US" sz="1800" baseline="0" dirty="0" smtClean="0"/>
                        <a:t> Spring Floods –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State</a:t>
                      </a:r>
                      <a:r>
                        <a:rPr lang="en-US" sz="1800" dirty="0" smtClean="0"/>
                        <a:t> and </a:t>
                      </a:r>
                      <a:r>
                        <a:rPr lang="en-US" sz="1800" dirty="0" smtClean="0">
                          <a:solidFill>
                            <a:srgbClr val="1C4372"/>
                          </a:solidFill>
                        </a:rPr>
                        <a:t>Federal</a:t>
                      </a:r>
                      <a:r>
                        <a:rPr lang="en-US" sz="1800" dirty="0" smtClean="0"/>
                        <a:t> disaster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2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2010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2010 Buckland Flood – three days of flooding, but no disaster declared.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0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2011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2011 Spring Floods</a:t>
                      </a:r>
                      <a:r>
                        <a:rPr lang="en-US" sz="1800" baseline="0" dirty="0" smtClean="0"/>
                        <a:t> –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State</a:t>
                      </a:r>
                      <a:r>
                        <a:rPr lang="en-US" sz="1800" dirty="0" smtClean="0"/>
                        <a:t> and </a:t>
                      </a:r>
                      <a:r>
                        <a:rPr lang="en-US" sz="1800" dirty="0" smtClean="0">
                          <a:solidFill>
                            <a:srgbClr val="1C4372"/>
                          </a:solidFill>
                        </a:rPr>
                        <a:t>Federal</a:t>
                      </a:r>
                      <a:r>
                        <a:rPr lang="en-US" sz="1800" dirty="0" smtClean="0"/>
                        <a:t> disaster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703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2012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disasters declared;</a:t>
                      </a:r>
                      <a:r>
                        <a:rPr lang="en-US" sz="1800" baseline="0" dirty="0" smtClean="0"/>
                        <a:t> moderate flooding in </a:t>
                      </a:r>
                      <a:r>
                        <a:rPr lang="en-US" sz="1800" kern="1200" dirty="0" err="1" smtClean="0"/>
                        <a:t>Salcha</a:t>
                      </a:r>
                      <a:r>
                        <a:rPr lang="en-US" sz="1800" kern="1200" baseline="0" dirty="0" smtClean="0"/>
                        <a:t> and Minto and local declarations for response actions at </a:t>
                      </a:r>
                      <a:r>
                        <a:rPr lang="en-US" sz="1800" kern="1200" baseline="0" dirty="0" err="1" smtClean="0"/>
                        <a:t>Kwethluk</a:t>
                      </a:r>
                      <a:r>
                        <a:rPr lang="en-US" sz="1800" kern="1200" baseline="0" dirty="0" smtClean="0"/>
                        <a:t>, Napaskiak, and Mountain Village.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30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2013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2013</a:t>
                      </a:r>
                      <a:r>
                        <a:rPr lang="en-US" sz="1800" baseline="0" dirty="0" smtClean="0"/>
                        <a:t> Spring Floods –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State</a:t>
                      </a:r>
                      <a:r>
                        <a:rPr lang="en-US" sz="1800" dirty="0" smtClean="0"/>
                        <a:t> and </a:t>
                      </a:r>
                      <a:r>
                        <a:rPr lang="en-US" sz="1800" dirty="0" smtClean="0">
                          <a:solidFill>
                            <a:srgbClr val="1C4372"/>
                          </a:solidFill>
                        </a:rPr>
                        <a:t>Federal </a:t>
                      </a:r>
                      <a:r>
                        <a:rPr lang="en-US" sz="1800" dirty="0" smtClean="0"/>
                        <a:t>disaster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30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2014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 statewide flood threat,</a:t>
                      </a:r>
                      <a:r>
                        <a:rPr lang="en-US" sz="1800" baseline="0" dirty="0" smtClean="0"/>
                        <a:t> but t</a:t>
                      </a:r>
                      <a:r>
                        <a:rPr lang="en-US" sz="1800" dirty="0" smtClean="0"/>
                        <a:t>here was some moderate flooding in Circle.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30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2015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 statewide flood threat,</a:t>
                      </a:r>
                      <a:r>
                        <a:rPr lang="en-US" sz="1800" baseline="0" dirty="0" smtClean="0"/>
                        <a:t> but minor f</a:t>
                      </a:r>
                      <a:r>
                        <a:rPr lang="en-US" sz="1800" dirty="0" smtClean="0"/>
                        <a:t>looding reported</a:t>
                      </a:r>
                      <a:r>
                        <a:rPr lang="en-US" sz="1800" baseline="0" dirty="0" smtClean="0"/>
                        <a:t> in Ft. Yukon and </a:t>
                      </a:r>
                      <a:r>
                        <a:rPr lang="en-US" sz="1800" baseline="0" dirty="0" err="1" smtClean="0"/>
                        <a:t>Noorvik</a:t>
                      </a:r>
                      <a:endParaRPr lang="en-US" sz="1800" dirty="0"/>
                    </a:p>
                  </a:txBody>
                  <a:tcPr marL="134837" marR="134837" marT="45701" marB="45701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07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C717-CF62-4960-9F54-D823FC19877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1225"/>
          </a:xfrm>
        </p:spPr>
        <p:txBody>
          <a:bodyPr/>
          <a:lstStyle/>
          <a:p>
            <a:r>
              <a:rPr lang="en-US" sz="4000" dirty="0"/>
              <a:t>River Watch Field Team</a:t>
            </a:r>
          </a:p>
        </p:txBody>
      </p:sp>
      <p:pic>
        <p:nvPicPr>
          <p:cNvPr id="277507" name="Picture 3" descr="DCP_03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5850"/>
          <a:stretch>
            <a:fillRect/>
          </a:stretch>
        </p:blipFill>
        <p:spPr>
          <a:xfrm>
            <a:off x="5410200" y="1295400"/>
            <a:ext cx="3200400" cy="2452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7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5105400" cy="5181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200" dirty="0"/>
              <a:t>River Watch </a:t>
            </a:r>
            <a:r>
              <a:rPr lang="en-US" sz="2200" dirty="0" smtClean="0"/>
              <a:t>teams deploy </a:t>
            </a:r>
            <a:r>
              <a:rPr lang="en-US" sz="2200" dirty="0"/>
              <a:t>based on: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 National </a:t>
            </a:r>
            <a:r>
              <a:rPr lang="en-US" sz="2000" dirty="0"/>
              <a:t>Weather Service’s </a:t>
            </a:r>
            <a:r>
              <a:rPr lang="en-US" sz="2000" dirty="0" smtClean="0"/>
              <a:t>reports and forecasts.</a:t>
            </a:r>
            <a:endParaRPr lang="en-US" sz="2000" dirty="0"/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 Historical data.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200" dirty="0"/>
              <a:t>The Team is normally comprised of: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 DHS&amp;EM </a:t>
            </a:r>
            <a:r>
              <a:rPr lang="en-US" sz="2000" dirty="0"/>
              <a:t>emergency management </a:t>
            </a:r>
            <a:r>
              <a:rPr lang="en-US" sz="2000" dirty="0" smtClean="0"/>
              <a:t>specialist.</a:t>
            </a:r>
            <a:endParaRPr lang="en-US" sz="2000" dirty="0"/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 NWS/APRFC </a:t>
            </a:r>
            <a:r>
              <a:rPr lang="en-US" sz="2000" dirty="0"/>
              <a:t>hydrologist. </a:t>
            </a:r>
            <a:endParaRPr lang="en-US" sz="2000" dirty="0" smtClean="0"/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 Local pilot with experience in River Watch operations.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Deployed teams are supported by  the State Emergency Operations Center.</a:t>
            </a:r>
            <a:endParaRPr lang="en-US" sz="2200" dirty="0"/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114300" y="6383448"/>
            <a:ext cx="8915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sz="2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4006850"/>
            <a:ext cx="3302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44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dirty="0" smtClean="0"/>
              <a:t>Primary Areas of Operation</a:t>
            </a:r>
            <a:endParaRPr lang="en-US" sz="4000" dirty="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066800"/>
            <a:ext cx="5486400" cy="5715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00" dirty="0"/>
              <a:t>The Yukon </a:t>
            </a:r>
            <a:r>
              <a:rPr lang="en-US" sz="2600" dirty="0" smtClean="0"/>
              <a:t>River (1,980 total miles long/ 1,210 miles long in Alaska) is divided into three segments that are flown as the river breaks up;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 smtClean="0"/>
              <a:t> Upper Yukon/Tanana - based </a:t>
            </a:r>
            <a:r>
              <a:rPr lang="en-US" sz="2400" dirty="0"/>
              <a:t>out of </a:t>
            </a:r>
            <a:r>
              <a:rPr lang="en-US" sz="2400" dirty="0" smtClean="0"/>
              <a:t>Fairbanks and/or Eagle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 smtClean="0"/>
              <a:t> Middle Yukon/Koyukuk – based out of Galena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 smtClean="0"/>
              <a:t> Lower Yukon – based out St. Mary’s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The </a:t>
            </a:r>
            <a:r>
              <a:rPr lang="en-US" sz="2600" dirty="0"/>
              <a:t>Kuskokwim River </a:t>
            </a:r>
            <a:r>
              <a:rPr lang="en-US" sz="2600" dirty="0" smtClean="0"/>
              <a:t>(702 total miles long but &lt;500 miles are typically flown) is the longest free-flowing river in the United States, and is divided into two segments: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 smtClean="0"/>
              <a:t> Upper Kuskokwim – based out of </a:t>
            </a:r>
            <a:r>
              <a:rPr lang="en-US" sz="2400" dirty="0" err="1" smtClean="0"/>
              <a:t>Aniak</a:t>
            </a:r>
            <a:endParaRPr lang="en-US" sz="24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 smtClean="0"/>
              <a:t> Lower Kuskokwim – based out of Bethel.</a:t>
            </a:r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F43-CA7D-43AB-B37C-E3128F338D07}" type="slidenum">
              <a:rPr lang="en-US"/>
              <a:pPr/>
              <a:t>12</a:t>
            </a:fld>
            <a:endParaRPr lang="en-US" dirty="0"/>
          </a:p>
        </p:txBody>
      </p:sp>
      <p:pic>
        <p:nvPicPr>
          <p:cNvPr id="10" name="Picture 4" descr="File:Yukon watershed.png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3654" y="1219200"/>
            <a:ext cx="2881745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6" name="Picture 6" descr="http://upload.wikimedia.org/wikipedia/commons/thumb/c/c7/Kuskokwimrivermap.png/300px-Kuskokwimrivermap.png">
            <a:hlinkClick r:id="rId5" tooltip="Watershed of the Kuskokwim River in Alaska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2198" y="3962401"/>
            <a:ext cx="2893201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815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r>
              <a:rPr lang="en-US" dirty="0" smtClean="0"/>
              <a:t>Spring Flood Potential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Spring Preparedness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CF10-F064-40F3-AFCA-DD1831705A43}" type="slidenum">
              <a:rPr lang="en-US" smtClean="0"/>
              <a:t>13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233312"/>
            <a:ext cx="7522534" cy="44816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94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Galena 2013</a:t>
            </a:r>
            <a:endParaRPr lang="en-US" sz="4000" dirty="0"/>
          </a:p>
        </p:txBody>
      </p:sp>
      <p:pic>
        <p:nvPicPr>
          <p:cNvPr id="13" name="Picture 1"/>
          <p:cNvPicPr>
            <a:picLocks noGrp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9676" b="9738"/>
          <a:stretch>
            <a:fillRect/>
          </a:stretch>
        </p:blipFill>
        <p:spPr bwMode="auto">
          <a:xfrm>
            <a:off x="4648200" y="1257300"/>
            <a:ext cx="43434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9" y="5067300"/>
            <a:ext cx="4343401" cy="151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78636"/>
            <a:ext cx="4187952" cy="3598164"/>
          </a:xfrm>
        </p:spPr>
      </p:pic>
    </p:spTree>
    <p:extLst>
      <p:ext uri="{BB962C8B-B14F-4D97-AF65-F5344CB8AC3E}">
        <p14:creationId xmlns:p14="http://schemas.microsoft.com/office/powerpoint/2010/main" val="208955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105E-1915-40B1-9B17-A726F5A56103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763000" cy="712787"/>
          </a:xfrm>
        </p:spPr>
        <p:txBody>
          <a:bodyPr/>
          <a:lstStyle/>
          <a:p>
            <a:pPr algn="ctr"/>
            <a:r>
              <a:rPr lang="en-US" sz="3600" dirty="0" smtClean="0"/>
              <a:t>Evacuation of At-Risk Persons</a:t>
            </a:r>
            <a:endParaRPr lang="en-US" sz="3600" dirty="0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4724400" cy="5562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Evacuation planning is an integral part </a:t>
            </a:r>
            <a:r>
              <a:rPr lang="en-US" sz="2200" dirty="0" smtClean="0"/>
              <a:t>of on-site technical assistance</a:t>
            </a:r>
            <a:endParaRPr lang="en-US" sz="2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 smtClean="0"/>
              <a:t>Two </a:t>
            </a:r>
            <a:r>
              <a:rPr lang="en-US" sz="2200" dirty="0"/>
              <a:t>thirds of Alaskan communities are in unorganized areas and may need </a:t>
            </a:r>
            <a:r>
              <a:rPr lang="en-US" sz="2200" dirty="0" smtClean="0"/>
              <a:t>help with evacuation planning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 smtClean="0"/>
              <a:t> There is a difference between rescue and evacuation: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200" dirty="0" smtClean="0"/>
              <a:t>Rescue – immediate life safety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200" dirty="0" smtClean="0"/>
              <a:t>Evacuation – potential or expected life safety.</a:t>
            </a:r>
            <a:endParaRPr lang="en-US" sz="2200" dirty="0"/>
          </a:p>
        </p:txBody>
      </p:sp>
      <p:pic>
        <p:nvPicPr>
          <p:cNvPr id="216073" name="Picture 9" descr="350-36481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0552" y="1295400"/>
            <a:ext cx="3442447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6074" name="Text Box 10"/>
          <p:cNvSpPr txBox="1">
            <a:spLocks noChangeArrowheads="1"/>
          </p:cNvSpPr>
          <p:nvPr/>
        </p:nvSpPr>
        <p:spPr bwMode="auto">
          <a:xfrm>
            <a:off x="5305312" y="3124200"/>
            <a:ext cx="1981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Old Minto Recovery Camp, 2008</a:t>
            </a:r>
          </a:p>
        </p:txBody>
      </p:sp>
      <p:pic>
        <p:nvPicPr>
          <p:cNvPr id="2050" name="Picture 2" descr="E:\2013 Galena Flood\Galena Flooding 2013 Photos\DCIM\100OLYMP\P52802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0844" y="3962400"/>
            <a:ext cx="3462156" cy="2362200"/>
          </a:xfrm>
          <a:prstGeom prst="rect">
            <a:avLst/>
          </a:prstGeom>
          <a:noFill/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391400" y="3962400"/>
            <a:ext cx="13716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Galena, 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9649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981200" y="2133600"/>
            <a:ext cx="5181600" cy="3810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Claude Denver</a:t>
            </a:r>
          </a:p>
          <a:p>
            <a:r>
              <a:rPr lang="en-US" sz="2800" dirty="0" smtClean="0"/>
              <a:t>Response Manager</a:t>
            </a:r>
          </a:p>
          <a:p>
            <a:r>
              <a:rPr lang="en-US" sz="2800" dirty="0" smtClean="0"/>
              <a:t>Alaska Division of Homeland Security and Emergency Management</a:t>
            </a:r>
          </a:p>
          <a:p>
            <a:r>
              <a:rPr lang="en-US" sz="2800" dirty="0" smtClean="0"/>
              <a:t>claude.denver@alaska.gov</a:t>
            </a:r>
          </a:p>
          <a:p>
            <a:endParaRPr lang="en-US" sz="3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2200" dirty="0">
              <a:solidFill>
                <a:srgbClr val="C5C5C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12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0800" y="1600200"/>
            <a:ext cx="411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ready.alaska.gov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1-855-445-7131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88620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disasterassistance.gov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1-800-621-3362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1"/>
            <a:ext cx="79248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State of Alaska faces three major seasonal events each year: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dirty="0" smtClean="0"/>
              <a:t>  Spring Breakup Flooding (April – June)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dirty="0" smtClean="0"/>
              <a:t>  Wildfire (April – July)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dirty="0" smtClean="0"/>
              <a:t>  Fall Sea Storms (August – December)</a:t>
            </a:r>
          </a:p>
          <a:p>
            <a:r>
              <a:rPr lang="en-US" sz="2400" dirty="0" smtClean="0"/>
              <a:t>This year, the ongoing response to the novel coronavirus (COVID 19) pandemic will be a challenge.</a:t>
            </a:r>
          </a:p>
          <a:p>
            <a:endParaRPr lang="en-US" sz="2400" dirty="0"/>
          </a:p>
        </p:txBody>
      </p:sp>
      <p:pic>
        <p:nvPicPr>
          <p:cNvPr id="8" name="Picture 7" descr="IR Satellite State Vie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19262"/>
            <a:ext cx="2360651" cy="1650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Y:\Operations\Galena Photos\The Flood\Riverwatch 2013 May 28068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990600" y="4219262"/>
            <a:ext cx="2359101" cy="1682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" name="Picture 3" descr="4571009-md"/>
          <p:cNvPicPr>
            <a:picLocks noChangeAspect="1" noChangeArrowheads="1"/>
          </p:cNvPicPr>
          <p:nvPr/>
        </p:nvPicPr>
        <p:blipFill>
          <a:blip r:embed="rId4"/>
          <a:srcRect l="4587" t="5599" r="5505" b="6212"/>
          <a:stretch>
            <a:fillRect/>
          </a:stretch>
        </p:blipFill>
        <p:spPr>
          <a:xfrm>
            <a:off x="3657599" y="4219262"/>
            <a:ext cx="2509679" cy="1682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8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Normal Disaster Situation in Alaska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8229600" cy="3429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>
                <a:ea typeface="Calibri"/>
                <a:cs typeface="Times New Roman"/>
              </a:rPr>
              <a:t>DHS&amp;EM has 60+ employees grouped in six sections (operations, plans, preparedness, disaster assistance, grants, and administration).</a:t>
            </a:r>
          </a:p>
          <a:p>
            <a:pPr lvl="0">
              <a:spcBef>
                <a:spcPts val="600"/>
              </a:spcBef>
            </a:pPr>
            <a:r>
              <a:rPr lang="en-US" sz="2200" dirty="0" smtClean="0">
                <a:ea typeface="Calibri"/>
                <a:cs typeface="ArialMT"/>
              </a:rPr>
              <a:t>The State Emergency Operations Center responds </a:t>
            </a:r>
            <a:r>
              <a:rPr lang="en-US" sz="2200" dirty="0">
                <a:ea typeface="Calibri"/>
                <a:cs typeface="ArialMT"/>
              </a:rPr>
              <a:t>to </a:t>
            </a:r>
            <a:r>
              <a:rPr lang="en-US" sz="2200" dirty="0" smtClean="0">
                <a:ea typeface="Calibri"/>
                <a:cs typeface="ArialMT"/>
              </a:rPr>
              <a:t>approximately 70 incidents </a:t>
            </a:r>
            <a:r>
              <a:rPr lang="en-US" sz="2200" dirty="0">
                <a:ea typeface="Calibri"/>
                <a:cs typeface="ArialMT"/>
              </a:rPr>
              <a:t>a year.   </a:t>
            </a:r>
            <a:endParaRPr lang="en-US" sz="2200" dirty="0" smtClean="0">
              <a:ea typeface="Calibri"/>
              <a:cs typeface="ArialMT"/>
            </a:endParaRPr>
          </a:p>
          <a:p>
            <a:pPr lvl="0">
              <a:spcBef>
                <a:spcPts val="600"/>
              </a:spcBef>
            </a:pPr>
            <a:r>
              <a:rPr lang="en-US" sz="2200" dirty="0" smtClean="0">
                <a:ea typeface="Calibri"/>
                <a:cs typeface="ArialMT"/>
              </a:rPr>
              <a:t>Since the formation of FEMA in 1979, there </a:t>
            </a:r>
            <a:r>
              <a:rPr lang="en-US" sz="2200" dirty="0">
                <a:ea typeface="Calibri"/>
                <a:cs typeface="ArialMT"/>
              </a:rPr>
              <a:t>have been around </a:t>
            </a:r>
            <a:r>
              <a:rPr lang="en-US" sz="2200" dirty="0" smtClean="0">
                <a:ea typeface="Calibri"/>
                <a:cs typeface="ArialMT"/>
              </a:rPr>
              <a:t>265 </a:t>
            </a:r>
            <a:r>
              <a:rPr lang="en-US" sz="2200" dirty="0">
                <a:ea typeface="Calibri"/>
                <a:cs typeface="ArialMT"/>
              </a:rPr>
              <a:t>declared state and/or federal disasters in the State of </a:t>
            </a:r>
            <a:r>
              <a:rPr lang="en-US" sz="2200" dirty="0" smtClean="0">
                <a:ea typeface="Calibri"/>
                <a:cs typeface="ArialMT"/>
              </a:rPr>
              <a:t>Alaska.  That averages about six declared events per year.</a:t>
            </a:r>
            <a:endParaRPr lang="en-US" sz="2200" dirty="0">
              <a:ea typeface="Calibri"/>
              <a:cs typeface="Times New Roman"/>
            </a:endParaRPr>
          </a:p>
          <a:p>
            <a:pPr lvl="1">
              <a:spcBef>
                <a:spcPts val="600"/>
              </a:spcBef>
            </a:pPr>
            <a:r>
              <a:rPr lang="en-US" sz="2200" dirty="0" smtClean="0">
                <a:ea typeface="Calibri"/>
                <a:cs typeface="ArialMT"/>
              </a:rPr>
              <a:t>Spring Ice </a:t>
            </a:r>
            <a:r>
              <a:rPr lang="en-US" sz="2200" dirty="0">
                <a:ea typeface="Calibri"/>
                <a:cs typeface="ArialMT"/>
              </a:rPr>
              <a:t>Jam flooding </a:t>
            </a:r>
            <a:r>
              <a:rPr lang="en-US" sz="2200" dirty="0" smtClean="0">
                <a:ea typeface="Calibri"/>
                <a:cs typeface="ArialMT"/>
              </a:rPr>
              <a:t>and </a:t>
            </a:r>
            <a:r>
              <a:rPr lang="en-US" sz="2200" dirty="0">
                <a:ea typeface="Calibri"/>
                <a:cs typeface="ArialMT"/>
              </a:rPr>
              <a:t>seasonal </a:t>
            </a:r>
            <a:r>
              <a:rPr lang="en-US" sz="2200" dirty="0" smtClean="0">
                <a:ea typeface="Calibri"/>
                <a:cs typeface="ArialMT"/>
              </a:rPr>
              <a:t>storms and flooding constitute </a:t>
            </a:r>
            <a:r>
              <a:rPr lang="en-US" sz="2200" dirty="0">
                <a:ea typeface="Calibri"/>
                <a:cs typeface="ArialMT"/>
              </a:rPr>
              <a:t>approximately half of all </a:t>
            </a:r>
            <a:r>
              <a:rPr lang="en-US" sz="2200" dirty="0" smtClean="0">
                <a:ea typeface="Calibri"/>
                <a:cs typeface="ArialMT"/>
              </a:rPr>
              <a:t>declared disasters since </a:t>
            </a:r>
            <a:r>
              <a:rPr lang="en-US" sz="2200" dirty="0">
                <a:ea typeface="Calibri"/>
                <a:cs typeface="ArialMT"/>
              </a:rPr>
              <a:t>1978</a:t>
            </a:r>
            <a:r>
              <a:rPr lang="en-US" dirty="0" smtClean="0">
                <a:ea typeface="Calibri"/>
                <a:cs typeface="ArialMT"/>
              </a:rPr>
              <a:t>.</a:t>
            </a:r>
            <a:endParaRPr lang="en-US" dirty="0">
              <a:ea typeface="Calibri"/>
              <a:cs typeface="Times New Roman"/>
            </a:endParaRPr>
          </a:p>
        </p:txBody>
      </p:sp>
      <p:pic>
        <p:nvPicPr>
          <p:cNvPr id="7" name="Picture 2" descr="Y:\Staff_Support\Photos\2015 SEOC Photos _Baker\10926840_800518366697260_4761581913774893078_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48" y="1143000"/>
            <a:ext cx="807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92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9311" y="533400"/>
            <a:ext cx="8420100" cy="854074"/>
          </a:xfrm>
        </p:spPr>
        <p:txBody>
          <a:bodyPr>
            <a:noAutofit/>
          </a:bodyPr>
          <a:lstStyle/>
          <a:p>
            <a:r>
              <a:rPr lang="en-US" sz="4000" dirty="0" smtClean="0"/>
              <a:t>Alaska Disasters Timing</a:t>
            </a:r>
            <a:br>
              <a:rPr lang="en-US" sz="4000" dirty="0" smtClean="0"/>
            </a:br>
            <a:r>
              <a:rPr lang="en-US" sz="4000" dirty="0" smtClean="0"/>
              <a:t>When They Typically Occur</a:t>
            </a:r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15246"/>
          <a:stretch/>
        </p:blipFill>
        <p:spPr bwMode="auto">
          <a:xfrm>
            <a:off x="471237" y="1524000"/>
            <a:ext cx="8153400" cy="4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89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CF10-F064-40F3-AFCA-DD1831705A43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2" descr="E:\1399902898000-reader-denver-alaska-carib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-34507"/>
            <a:ext cx="9067800" cy="6895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304800"/>
            <a:ext cx="5334000" cy="990600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SPRING BREAKUP FLOODING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What is River Watch?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20511" y="1295400"/>
            <a:ext cx="5329848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Each year, the State of Alaska DHS&amp;EM and the National Weather Service (NWS) separately fund a joint program known as </a:t>
            </a:r>
            <a:r>
              <a:rPr lang="en-US" sz="2400" b="1" dirty="0" smtClean="0">
                <a:solidFill>
                  <a:srgbClr val="C00000"/>
                </a:solidFill>
              </a:rPr>
              <a:t>River Watch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This program provides advance and emergency notification of imminent snowmelt and ice jam flooding to 75 Alaska villages, boroughs, and tribal councils.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The </a:t>
            </a:r>
            <a:r>
              <a:rPr lang="en-US" sz="2400" dirty="0"/>
              <a:t>River Watch program </a:t>
            </a:r>
            <a:r>
              <a:rPr lang="en-US" sz="2400" dirty="0" smtClean="0"/>
              <a:t>generally began </a:t>
            </a:r>
            <a:r>
              <a:rPr lang="en-US" sz="2400" dirty="0"/>
              <a:t>in </a:t>
            </a:r>
            <a:r>
              <a:rPr lang="en-US" sz="2400" dirty="0" smtClean="0"/>
              <a:t>the late 1960s with reconnaissance of the breakup process.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Seasonal </a:t>
            </a:r>
            <a:r>
              <a:rPr lang="en-US" sz="2400" dirty="0"/>
              <a:t>river sanding of river stretches prone to ice jam </a:t>
            </a:r>
            <a:r>
              <a:rPr lang="en-US" sz="2400" dirty="0" smtClean="0"/>
              <a:t>formation in early 1980s.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By </a:t>
            </a:r>
            <a:r>
              <a:rPr lang="en-US" sz="2400" dirty="0"/>
              <a:t>1989, the program </a:t>
            </a:r>
            <a:r>
              <a:rPr lang="en-US" sz="2400" dirty="0" smtClean="0"/>
              <a:t>transitioned </a:t>
            </a:r>
            <a:r>
              <a:rPr lang="en-US" sz="2400" dirty="0"/>
              <a:t>to the </a:t>
            </a:r>
            <a:r>
              <a:rPr lang="en-US" sz="2400" dirty="0" smtClean="0"/>
              <a:t>current </a:t>
            </a:r>
            <a:r>
              <a:rPr lang="en-US" sz="2400" dirty="0"/>
              <a:t>aerial observation and early warning program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3DC3-57F7-45A5-9568-458D1B93E4F3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5" descr="051208_moose_on_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48" y="4038600"/>
            <a:ext cx="3280752" cy="236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4648" y="1371600"/>
            <a:ext cx="3260819" cy="24384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478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/>
              <a:t>Who are the Major Participants </a:t>
            </a:r>
            <a:br>
              <a:rPr lang="en-US" sz="4000" dirty="0" smtClean="0"/>
            </a:br>
            <a:r>
              <a:rPr lang="en-US" sz="4000" dirty="0" smtClean="0"/>
              <a:t>in River Watch?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28650" y="1735746"/>
            <a:ext cx="5371280" cy="512225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200" i="1" dirty="0" smtClean="0">
                <a:solidFill>
                  <a:srgbClr val="C00000"/>
                </a:solidFill>
              </a:rPr>
              <a:t>The Division of Homeland Security &amp; Emergency Management (DHS&amp;EM)  </a:t>
            </a:r>
            <a:r>
              <a:rPr lang="en-US" sz="2200" dirty="0" smtClean="0"/>
              <a:t>the primary agency for statewide emergency management .</a:t>
            </a:r>
          </a:p>
          <a:p>
            <a:pPr>
              <a:spcBef>
                <a:spcPts val="600"/>
              </a:spcBef>
              <a:defRPr/>
            </a:pPr>
            <a:r>
              <a:rPr lang="en-US" sz="2200" i="1" dirty="0" smtClean="0">
                <a:solidFill>
                  <a:srgbClr val="C00000"/>
                </a:solidFill>
              </a:rPr>
              <a:t>Alaska-Pacific River Forecast Center (APRFC)</a:t>
            </a:r>
            <a:r>
              <a:rPr lang="en-US" sz="2200" i="1" dirty="0">
                <a:solidFill>
                  <a:srgbClr val="C00000"/>
                </a:solidFill>
              </a:rPr>
              <a:t> </a:t>
            </a:r>
            <a:r>
              <a:rPr lang="en-US" sz="2200" dirty="0" smtClean="0"/>
              <a:t>of the National Weather Service responsible for the scientific study, evaluation of weather, hydrology, and climate data, and information sharing.</a:t>
            </a:r>
          </a:p>
          <a:p>
            <a:pPr>
              <a:spcBef>
                <a:spcPts val="600"/>
              </a:spcBef>
              <a:defRPr/>
            </a:pPr>
            <a:r>
              <a:rPr lang="en-US" sz="2200" i="1" dirty="0" smtClean="0">
                <a:solidFill>
                  <a:srgbClr val="C00000"/>
                </a:solidFill>
              </a:rPr>
              <a:t>River Neighbors </a:t>
            </a:r>
            <a:r>
              <a:rPr lang="en-US" sz="2200" dirty="0" smtClean="0"/>
              <a:t>are riverine communities that collect data before, during, and after flooding occurs. </a:t>
            </a:r>
            <a:r>
              <a:rPr lang="en-US" sz="2200" i="1" dirty="0" smtClean="0">
                <a:solidFill>
                  <a:srgbClr val="C00000"/>
                </a:solidFill>
              </a:rPr>
              <a:t>Local Pilots </a:t>
            </a:r>
            <a:r>
              <a:rPr lang="en-US" sz="2200" dirty="0" smtClean="0"/>
              <a:t>are also essential to the River Watch field program.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F4D2C-0E26-43A1-9704-5835781C2707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0178" name="Picture 2" descr="http://upload.wikimedia.org/wikipedia/commons/thumb/e/e9/Fairbanks05.jpg/250px-Fairbanks05.jpg">
            <a:hlinkClick r:id="rId3" tooltip="Downtown Fairbanks from the Chena River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799" y="4938285"/>
            <a:ext cx="2438400" cy="1609726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192" y="1437014"/>
            <a:ext cx="1765615" cy="1738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9930" y="3214339"/>
            <a:ext cx="1485336" cy="1472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3152" y="3305969"/>
            <a:ext cx="1670848" cy="13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4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F467B-0E40-4727-BDAB-E159379701C3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733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CC7E1-8B2C-436E-9C20-E07BBD3D128E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8683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/>
              <a:t>Ice Jam Flooding in Alaska Since 1978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153400" cy="5562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Tx/>
              <a:buChar char="•"/>
              <a:tabLst>
                <a:tab pos="8345488" algn="l"/>
              </a:tabLst>
              <a:defRPr/>
            </a:pPr>
            <a:r>
              <a:rPr lang="en-US" sz="2200" dirty="0" smtClean="0"/>
              <a:t>Major ice jam events happen frequently; generally every 2 – 3 years.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•"/>
              <a:tabLst>
                <a:tab pos="8345488" algn="l"/>
              </a:tabLst>
              <a:defRPr/>
            </a:pPr>
            <a:r>
              <a:rPr lang="en-US" sz="2200" dirty="0" smtClean="0"/>
              <a:t>Most common locally-declared disaster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•"/>
              <a:tabLst>
                <a:tab pos="8345488" algn="l"/>
              </a:tabLst>
              <a:defRPr/>
            </a:pPr>
            <a:r>
              <a:rPr lang="en-US" sz="2200" dirty="0" smtClean="0"/>
              <a:t>42 state- and/or or federal-declarations over this timeframe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•"/>
              <a:tabLst>
                <a:tab pos="8345488" algn="l"/>
              </a:tabLst>
              <a:defRPr/>
            </a:pPr>
            <a:r>
              <a:rPr lang="en-US" sz="2200" dirty="0" smtClean="0"/>
              <a:t>Most events involve more than one community: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Courier New" pitchFamily="49" charset="0"/>
              <a:buChar char="o"/>
              <a:tabLst>
                <a:tab pos="8345488" algn="l"/>
              </a:tabLst>
              <a:defRPr/>
            </a:pPr>
            <a:r>
              <a:rPr lang="en-US" sz="2000" dirty="0" smtClean="0"/>
              <a:t>Over ten communities were included in state and/or federal declarations in 1989, 1991, 2002, and 2009.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Courier New" pitchFamily="49" charset="0"/>
              <a:buChar char="o"/>
              <a:tabLst>
                <a:tab pos="8345488" algn="l"/>
              </a:tabLst>
              <a:defRPr/>
            </a:pPr>
            <a:r>
              <a:rPr lang="en-US" sz="2000" dirty="0" smtClean="0"/>
              <a:t>Five or more communities were included in state and/or federal declarations in 1992, 1994, 2006, and 2013.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Courier New" pitchFamily="49" charset="0"/>
              <a:buChar char="o"/>
              <a:tabLst>
                <a:tab pos="8345488" algn="l"/>
              </a:tabLst>
              <a:defRPr/>
            </a:pPr>
            <a:r>
              <a:rPr lang="en-US" sz="2000" dirty="0" smtClean="0"/>
              <a:t>47 different communities have experienced significant ice jam damages.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•"/>
              <a:tabLst>
                <a:tab pos="8345488" algn="l"/>
              </a:tabLst>
              <a:defRPr/>
            </a:pPr>
            <a:r>
              <a:rPr lang="en-US" sz="2200" dirty="0" smtClean="0"/>
              <a:t>These events are extremely costly.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8345488" algn="l"/>
              </a:tabLst>
              <a:defRPr/>
            </a:pPr>
            <a:r>
              <a:rPr lang="en-US" sz="2000" dirty="0" smtClean="0"/>
              <a:t>The </a:t>
            </a:r>
            <a:r>
              <a:rPr lang="en-US" sz="2000" dirty="0"/>
              <a:t>State of Alaska also has provided tens of millions </a:t>
            </a:r>
            <a:r>
              <a:rPr lang="en-US" sz="2000" dirty="0" smtClean="0"/>
              <a:t>in public </a:t>
            </a:r>
            <a:r>
              <a:rPr lang="en-US" sz="2000" dirty="0"/>
              <a:t>and individual disaster assistance </a:t>
            </a:r>
            <a:r>
              <a:rPr lang="en-US" sz="2000" dirty="0" smtClean="0"/>
              <a:t>funding due to ice jam flooding events.</a:t>
            </a:r>
          </a:p>
        </p:txBody>
      </p:sp>
    </p:spTree>
    <p:extLst>
      <p:ext uri="{BB962C8B-B14F-4D97-AF65-F5344CB8AC3E}">
        <p14:creationId xmlns:p14="http://schemas.microsoft.com/office/powerpoint/2010/main" val="224286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6136</TotalTime>
  <Words>1300</Words>
  <Application>Microsoft Office PowerPoint</Application>
  <PresentationFormat>On-screen Show (4:3)</PresentationFormat>
  <Paragraphs>143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ArialMT</vt:lpstr>
      <vt:lpstr>Calibri</vt:lpstr>
      <vt:lpstr>Calibri Light</vt:lpstr>
      <vt:lpstr>Courier New</vt:lpstr>
      <vt:lpstr>Times New Roman</vt:lpstr>
      <vt:lpstr>Office Theme</vt:lpstr>
      <vt:lpstr>The State of Alaska’s  2020 River Watch Brief</vt:lpstr>
      <vt:lpstr>Introduction</vt:lpstr>
      <vt:lpstr>The Normal Disaster Situation in Alaska</vt:lpstr>
      <vt:lpstr>Alaska Disasters Timing When They Typically Occur</vt:lpstr>
      <vt:lpstr>PowerPoint Presentation</vt:lpstr>
      <vt:lpstr>What is River Watch?</vt:lpstr>
      <vt:lpstr>Who are the Major Participants  in River Watch?</vt:lpstr>
      <vt:lpstr>PowerPoint Presentation</vt:lpstr>
      <vt:lpstr>Ice Jam Flooding in Alaska Since 1978</vt:lpstr>
      <vt:lpstr>PowerPoint Presentation</vt:lpstr>
      <vt:lpstr>River Watch Field Team</vt:lpstr>
      <vt:lpstr>Primary Areas of Operation</vt:lpstr>
      <vt:lpstr>Spring Flood Potential</vt:lpstr>
      <vt:lpstr>Galena 2013</vt:lpstr>
      <vt:lpstr>Evacuation of At-Risk Persons</vt:lpstr>
      <vt:lpstr>PowerPoint Presentation</vt:lpstr>
    </vt:vector>
  </TitlesOfParts>
  <Company>MVA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C. Baker</dc:creator>
  <cp:lastModifiedBy>Lujan, Erica</cp:lastModifiedBy>
  <cp:revision>103</cp:revision>
  <dcterms:created xsi:type="dcterms:W3CDTF">2015-02-20T22:13:31Z</dcterms:created>
  <dcterms:modified xsi:type="dcterms:W3CDTF">2020-04-22T00:54:06Z</dcterms:modified>
</cp:coreProperties>
</file>