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5" r:id="rId3"/>
    <p:sldId id="300" r:id="rId4"/>
    <p:sldId id="275" r:id="rId5"/>
    <p:sldId id="299" r:id="rId6"/>
    <p:sldId id="306" r:id="rId7"/>
    <p:sldId id="257" r:id="rId8"/>
    <p:sldId id="304" r:id="rId9"/>
    <p:sldId id="305" r:id="rId10"/>
    <p:sldId id="260" r:id="rId11"/>
    <p:sldId id="303" r:id="rId12"/>
    <p:sldId id="298" r:id="rId13"/>
    <p:sldId id="270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97"/>
    <p:restoredTop sz="94668"/>
  </p:normalViewPr>
  <p:slideViewPr>
    <p:cSldViewPr snapToGrid="0" snapToObjects="1">
      <p:cViewPr varScale="1">
        <p:scale>
          <a:sx n="214" d="100"/>
          <a:sy n="214" d="100"/>
        </p:scale>
        <p:origin x="108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714CA-93BD-D545-A923-5D233CB1679E}" type="datetime1">
              <a:rPr lang="en-US" smtClean="0"/>
              <a:t>9/21/21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F1CED-E52C-DC41-A4A5-C5948A17AF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2978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DF03D-593A-A14C-A1C4-6C13EEA04F53}" type="datetime1">
              <a:rPr lang="en-US" smtClean="0"/>
              <a:t>9/21/21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1E193-5490-E548-BD19-6AAD783496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8696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6918-6BC4-A14E-A001-832DCD18C60C}" type="datetime1">
              <a:rPr lang="en-US" smtClean="0"/>
              <a:t>9/21/21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064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632A1-7CCC-2E46-AE00-8889A068E2F8}" type="datetime1">
              <a:rPr lang="en-US" smtClean="0"/>
              <a:t>9/21/21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425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0B53-FBFB-CC47-9867-D22A5BFD4C0E}" type="datetime1">
              <a:rPr lang="en-US" smtClean="0"/>
              <a:t>9/21/21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044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02CA-164C-7641-89B1-1FF1BC3159CB}" type="datetime1">
              <a:rPr lang="en-US" smtClean="0"/>
              <a:t>9/21/21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272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E605-EF29-984F-B657-2F54CD8283CD}" type="datetime1">
              <a:rPr lang="en-US" smtClean="0"/>
              <a:t>9/21/21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344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409D-F6A4-B54F-997D-77321A7292B3}" type="datetime1">
              <a:rPr lang="en-US" smtClean="0"/>
              <a:t>9/21/21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13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D060-2A67-CC49-83EC-2CA2B63D8B37}" type="datetime1">
              <a:rPr lang="en-US" smtClean="0"/>
              <a:t>9/21/21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378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4B7CC-FC48-B54C-AAEB-4DC4F0F6769A}" type="datetime1">
              <a:rPr lang="en-US" smtClean="0"/>
              <a:t>9/21/21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354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9E752-B962-954C-BE76-D32D474F55AD}" type="datetime1">
              <a:rPr lang="en-US" smtClean="0"/>
              <a:t>9/21/21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744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5F66B-BEFD-0D4F-82A2-77534911AA0D}" type="datetime1">
              <a:rPr lang="en-US" smtClean="0"/>
              <a:t>9/21/21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265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9432-3052-754F-AADB-87EEF4BDD89E}" type="datetime1">
              <a:rPr lang="en-US" smtClean="0"/>
              <a:t>9/21/21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366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44F5B-7316-5B4D-993B-D55D090DE553}" type="datetime1">
              <a:rPr lang="en-US" smtClean="0"/>
              <a:t>9/21/21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231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LEO Network Meeting</a:t>
            </a:r>
            <a:br>
              <a:rPr lang="en-US" dirty="0"/>
            </a:br>
            <a:r>
              <a:rPr lang="en-US" dirty="0"/>
              <a:t>Summer 2021 Climate Review and Autumn 2021 Outlook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119" y="3886200"/>
            <a:ext cx="8890318" cy="1752600"/>
          </a:xfrm>
        </p:spPr>
        <p:txBody>
          <a:bodyPr/>
          <a:lstStyle/>
          <a:p>
            <a:r>
              <a:rPr lang="en-US" dirty="0"/>
              <a:t>Rick Thoman</a:t>
            </a:r>
          </a:p>
          <a:p>
            <a:r>
              <a:rPr lang="en-US" dirty="0"/>
              <a:t>Alaska Center for Climate Assessment and Policy</a:t>
            </a:r>
          </a:p>
          <a:p>
            <a:r>
              <a:rPr lang="en-US" dirty="0"/>
              <a:t>University of Alaska Fairbanks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89760" y="5931596"/>
            <a:ext cx="245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September 21, 2021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381906-F9ED-9743-A400-0CB716F07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41" y="6078304"/>
            <a:ext cx="2222500" cy="596900"/>
          </a:xfrm>
          <a:prstGeom prst="rect">
            <a:avLst/>
          </a:prstGeom>
        </p:spPr>
      </p:pic>
      <p:pic>
        <p:nvPicPr>
          <p:cNvPr id="1026" name="Picture 2" descr="LEO Network">
            <a:extLst>
              <a:ext uri="{FF2B5EF4-FFF2-40B4-BE49-F238E27FC236}">
                <a16:creationId xmlns:a16="http://schemas.microsoft.com/office/drawing/2014/main" id="{52B04CBB-F902-B74E-86BF-9A002F68B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356" y="220076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F800C7-4AAE-1A49-909F-B769EE95CC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19" y="182796"/>
            <a:ext cx="318976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390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FC4C925-547F-724A-8138-6398F5AB3CC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89709"/>
            <a:ext cx="9144000" cy="60682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864"/>
            <a:ext cx="8229600" cy="1143000"/>
          </a:xfrm>
        </p:spPr>
        <p:txBody>
          <a:bodyPr anchor="t">
            <a:normAutofit fontScale="90000"/>
          </a:bodyPr>
          <a:lstStyle/>
          <a:p>
            <a:r>
              <a:rPr lang="en-US" b="1" dirty="0"/>
              <a:t>Summer 2021 Ocean Temperatures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850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7B6D3-3EFB-444D-8AC9-105EA4CB6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 North American Wildfire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6CBB4B-9A78-384D-88E4-08D38E63A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DAABA6-DBD4-6D44-8632-DD71FA534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08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F75E02-729E-F74C-99E7-FEC6319B52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4825" y="2375167"/>
            <a:ext cx="4625788" cy="275234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0F9CD0-AD7C-EE40-A70A-89BA79703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82945"/>
            <a:ext cx="5080000" cy="2755900"/>
          </a:xfrm>
          <a:prstGeom prst="rect">
            <a:avLst/>
          </a:prstGeom>
        </p:spPr>
      </p:pic>
      <p:sp>
        <p:nvSpPr>
          <p:cNvPr id="641" name="Title 1"/>
          <p:cNvSpPr txBox="1">
            <a:spLocks noGrp="1"/>
          </p:cNvSpPr>
          <p:nvPr>
            <p:ph type="title"/>
          </p:nvPr>
        </p:nvSpPr>
        <p:spPr>
          <a:xfrm>
            <a:off x="0" y="207735"/>
            <a:ext cx="9144000" cy="9906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/>
          </a:lstStyle>
          <a:p>
            <a:r>
              <a:rPr lang="en-US" dirty="0"/>
              <a:t>NOAA/Climate Prediction Center</a:t>
            </a:r>
            <a:br>
              <a:rPr lang="en-US" dirty="0"/>
            </a:br>
            <a:r>
              <a:rPr dirty="0"/>
              <a:t> </a:t>
            </a:r>
            <a:r>
              <a:rPr lang="en-US" dirty="0"/>
              <a:t>October-December 2021 </a:t>
            </a:r>
            <a:r>
              <a:rPr dirty="0"/>
              <a:t>Outlook</a:t>
            </a:r>
          </a:p>
        </p:txBody>
      </p:sp>
      <p:graphicFrame>
        <p:nvGraphicFramePr>
          <p:cNvPr id="642" name="Table 22"/>
          <p:cNvGraphicFramePr/>
          <p:nvPr>
            <p:extLst>
              <p:ext uri="{D42A27DB-BD31-4B8C-83A1-F6EECF244321}">
                <p14:modId xmlns:p14="http://schemas.microsoft.com/office/powerpoint/2010/main" val="3083816538"/>
              </p:ext>
            </p:extLst>
          </p:nvPr>
        </p:nvGraphicFramePr>
        <p:xfrm>
          <a:off x="7558417" y="5455494"/>
          <a:ext cx="807750" cy="822960"/>
        </p:xfrm>
        <a:graphic>
          <a:graphicData uri="http://schemas.openxmlformats.org/drawingml/2006/table">
            <a:tbl>
              <a:tblPr firstRow="1" bandRow="1"/>
              <a:tblGrid>
                <a:gridCol w="807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3596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Above%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10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Normal%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10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Below%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2" name="Table 28">
            <a:extLst>
              <a:ext uri="{FF2B5EF4-FFF2-40B4-BE49-F238E27FC236}">
                <a16:creationId xmlns:a16="http://schemas.microsoft.com/office/drawing/2014/main" id="{802BFBF5-05D1-964A-943D-46ECFB92BA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5330053"/>
              </p:ext>
            </p:extLst>
          </p:nvPr>
        </p:nvGraphicFramePr>
        <p:xfrm>
          <a:off x="895742" y="2396084"/>
          <a:ext cx="524170" cy="822960"/>
        </p:xfrm>
        <a:graphic>
          <a:graphicData uri="http://schemas.openxmlformats.org/drawingml/2006/table">
            <a:tbl>
              <a:tblPr firstRow="1" bandRow="1"/>
              <a:tblGrid>
                <a:gridCol w="52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5%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33%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2%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5" name="Straight Arrow Connector 52">
            <a:extLst>
              <a:ext uri="{FF2B5EF4-FFF2-40B4-BE49-F238E27FC236}">
                <a16:creationId xmlns:a16="http://schemas.microsoft.com/office/drawing/2014/main" id="{E533B49D-7D52-0C4D-8453-C2C6DC0DB5B7}"/>
              </a:ext>
            </a:extLst>
          </p:cNvPr>
          <p:cNvSpPr/>
          <p:nvPr/>
        </p:nvSpPr>
        <p:spPr>
          <a:xfrm flipH="1">
            <a:off x="7296331" y="2567552"/>
            <a:ext cx="524171" cy="494153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42" name="Straight Arrow Connector 25">
            <a:extLst>
              <a:ext uri="{FF2B5EF4-FFF2-40B4-BE49-F238E27FC236}">
                <a16:creationId xmlns:a16="http://schemas.microsoft.com/office/drawing/2014/main" id="{C58155E3-674F-F54A-89AB-F35DE46CA433}"/>
              </a:ext>
            </a:extLst>
          </p:cNvPr>
          <p:cNvSpPr/>
          <p:nvPr/>
        </p:nvSpPr>
        <p:spPr>
          <a:xfrm>
            <a:off x="1531880" y="2847563"/>
            <a:ext cx="517847" cy="405497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 dirty="0"/>
          </a:p>
        </p:txBody>
      </p:sp>
      <p:graphicFrame>
        <p:nvGraphicFramePr>
          <p:cNvPr id="36" name="Table 42">
            <a:extLst>
              <a:ext uri="{FF2B5EF4-FFF2-40B4-BE49-F238E27FC236}">
                <a16:creationId xmlns:a16="http://schemas.microsoft.com/office/drawing/2014/main" id="{2CF2643D-3395-AE48-B6C8-6A778E2925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1800157"/>
              </p:ext>
            </p:extLst>
          </p:nvPr>
        </p:nvGraphicFramePr>
        <p:xfrm>
          <a:off x="3040804" y="1670382"/>
          <a:ext cx="524170" cy="822960"/>
        </p:xfrm>
        <a:graphic>
          <a:graphicData uri="http://schemas.openxmlformats.org/drawingml/2006/table">
            <a:tbl>
              <a:tblPr firstRow="1" bandRow="1"/>
              <a:tblGrid>
                <a:gridCol w="52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8120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37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120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120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30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6" name="Table 23">
            <a:extLst>
              <a:ext uri="{FF2B5EF4-FFF2-40B4-BE49-F238E27FC236}">
                <a16:creationId xmlns:a16="http://schemas.microsoft.com/office/drawing/2014/main" id="{224C96A7-C4FC-7C4B-9659-14417E9C7B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9414402"/>
              </p:ext>
            </p:extLst>
          </p:nvPr>
        </p:nvGraphicFramePr>
        <p:xfrm>
          <a:off x="5099662" y="2283636"/>
          <a:ext cx="540526" cy="822960"/>
        </p:xfrm>
        <a:graphic>
          <a:graphicData uri="http://schemas.openxmlformats.org/drawingml/2006/table">
            <a:tbl>
              <a:tblPr firstRow="1" bandRow="1"/>
              <a:tblGrid>
                <a:gridCol w="540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37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33%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30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28D7467-4902-DC4D-BEA3-429576B675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095057"/>
              </p:ext>
            </p:extLst>
          </p:nvPr>
        </p:nvGraphicFramePr>
        <p:xfrm>
          <a:off x="7841997" y="1858076"/>
          <a:ext cx="524170" cy="822960"/>
        </p:xfrm>
        <a:graphic>
          <a:graphicData uri="http://schemas.openxmlformats.org/drawingml/2006/table">
            <a:tbl>
              <a:tblPr firstRow="1" bandRow="1"/>
              <a:tblGrid>
                <a:gridCol w="524170">
                  <a:extLst>
                    <a:ext uri="{9D8B030D-6E8A-4147-A177-3AD203B41FA5}">
                      <a16:colId xmlns:a16="http://schemas.microsoft.com/office/drawing/2014/main" val="11929558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33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99056623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33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90154433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33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79304374"/>
                  </a:ext>
                </a:extLst>
              </a:tr>
            </a:tbl>
          </a:graphicData>
        </a:graphic>
      </p:graphicFrame>
      <p:sp>
        <p:nvSpPr>
          <p:cNvPr id="44" name="Straight Arrow Connector 25">
            <a:extLst>
              <a:ext uri="{FF2B5EF4-FFF2-40B4-BE49-F238E27FC236}">
                <a16:creationId xmlns:a16="http://schemas.microsoft.com/office/drawing/2014/main" id="{ED26BD8D-B18D-3F4C-B4B8-B7D272F426AD}"/>
              </a:ext>
            </a:extLst>
          </p:cNvPr>
          <p:cNvSpPr/>
          <p:nvPr/>
        </p:nvSpPr>
        <p:spPr>
          <a:xfrm flipH="1">
            <a:off x="3308864" y="3010660"/>
            <a:ext cx="466010" cy="131237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3" name="Straight Arrow Connector 25">
            <a:extLst>
              <a:ext uri="{FF2B5EF4-FFF2-40B4-BE49-F238E27FC236}">
                <a16:creationId xmlns:a16="http://schemas.microsoft.com/office/drawing/2014/main" id="{A24E1325-93C7-3E4E-AE46-BC0E1DB1CD2A}"/>
              </a:ext>
            </a:extLst>
          </p:cNvPr>
          <p:cNvSpPr/>
          <p:nvPr/>
        </p:nvSpPr>
        <p:spPr>
          <a:xfrm flipH="1">
            <a:off x="2941150" y="2483090"/>
            <a:ext cx="312253" cy="340703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 dirty="0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70C8F5FF-1456-8646-A66D-FAB9B4C507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742405"/>
              </p:ext>
            </p:extLst>
          </p:nvPr>
        </p:nvGraphicFramePr>
        <p:xfrm>
          <a:off x="3821420" y="2375167"/>
          <a:ext cx="524170" cy="822960"/>
        </p:xfrm>
        <a:graphic>
          <a:graphicData uri="http://schemas.openxmlformats.org/drawingml/2006/table">
            <a:tbl>
              <a:tblPr firstRow="1" bandRow="1"/>
              <a:tblGrid>
                <a:gridCol w="524170">
                  <a:extLst>
                    <a:ext uri="{9D8B030D-6E8A-4147-A177-3AD203B41FA5}">
                      <a16:colId xmlns:a16="http://schemas.microsoft.com/office/drawing/2014/main" val="11929558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33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99056623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33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90154433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33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79304374"/>
                  </a:ext>
                </a:extLst>
              </a:tr>
            </a:tbl>
          </a:graphicData>
        </a:graphic>
      </p:graphicFrame>
      <p:sp>
        <p:nvSpPr>
          <p:cNvPr id="22" name="Straight Arrow Connector 25">
            <a:extLst>
              <a:ext uri="{FF2B5EF4-FFF2-40B4-BE49-F238E27FC236}">
                <a16:creationId xmlns:a16="http://schemas.microsoft.com/office/drawing/2014/main" id="{25D78F23-8806-AB42-8EEE-302498A57C5C}"/>
              </a:ext>
            </a:extLst>
          </p:cNvPr>
          <p:cNvSpPr/>
          <p:nvPr/>
        </p:nvSpPr>
        <p:spPr>
          <a:xfrm flipV="1">
            <a:off x="3955575" y="4347719"/>
            <a:ext cx="319074" cy="411873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9" name="Straight Arrow Connector 52">
            <a:extLst>
              <a:ext uri="{FF2B5EF4-FFF2-40B4-BE49-F238E27FC236}">
                <a16:creationId xmlns:a16="http://schemas.microsoft.com/office/drawing/2014/main" id="{A7F9A4CD-CFCD-C947-8411-577B590D2858}"/>
              </a:ext>
            </a:extLst>
          </p:cNvPr>
          <p:cNvSpPr/>
          <p:nvPr/>
        </p:nvSpPr>
        <p:spPr>
          <a:xfrm>
            <a:off x="5443283" y="3183511"/>
            <a:ext cx="540526" cy="760239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0" name="Straight Arrow Connector 25">
            <a:extLst>
              <a:ext uri="{FF2B5EF4-FFF2-40B4-BE49-F238E27FC236}">
                <a16:creationId xmlns:a16="http://schemas.microsoft.com/office/drawing/2014/main" id="{C4011797-3EA4-DD40-B6CF-C419B32C4435}"/>
              </a:ext>
            </a:extLst>
          </p:cNvPr>
          <p:cNvSpPr/>
          <p:nvPr/>
        </p:nvSpPr>
        <p:spPr>
          <a:xfrm flipV="1">
            <a:off x="3202048" y="4096429"/>
            <a:ext cx="79035" cy="619602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 dirty="0"/>
          </a:p>
        </p:txBody>
      </p:sp>
      <p:graphicFrame>
        <p:nvGraphicFramePr>
          <p:cNvPr id="25" name="Table 28">
            <a:extLst>
              <a:ext uri="{FF2B5EF4-FFF2-40B4-BE49-F238E27FC236}">
                <a16:creationId xmlns:a16="http://schemas.microsoft.com/office/drawing/2014/main" id="{1A282883-925D-A74F-9E70-2AFC1F43ED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217543"/>
              </p:ext>
            </p:extLst>
          </p:nvPr>
        </p:nvGraphicFramePr>
        <p:xfrm>
          <a:off x="2884111" y="4716031"/>
          <a:ext cx="524170" cy="822960"/>
        </p:xfrm>
        <a:graphic>
          <a:graphicData uri="http://schemas.openxmlformats.org/drawingml/2006/table">
            <a:tbl>
              <a:tblPr firstRow="1" bandRow="1"/>
              <a:tblGrid>
                <a:gridCol w="52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30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33%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37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7" name="Table 28">
            <a:extLst>
              <a:ext uri="{FF2B5EF4-FFF2-40B4-BE49-F238E27FC236}">
                <a16:creationId xmlns:a16="http://schemas.microsoft.com/office/drawing/2014/main" id="{6D71CA5E-523F-3C45-9078-DB451B9FA2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3986052"/>
              </p:ext>
            </p:extLst>
          </p:nvPr>
        </p:nvGraphicFramePr>
        <p:xfrm>
          <a:off x="3731942" y="4805358"/>
          <a:ext cx="524170" cy="822960"/>
        </p:xfrm>
        <a:graphic>
          <a:graphicData uri="http://schemas.openxmlformats.org/drawingml/2006/table">
            <a:tbl>
              <a:tblPr firstRow="1" bandRow="1"/>
              <a:tblGrid>
                <a:gridCol w="52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25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33%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45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" name="Straight Arrow Connector 52">
            <a:extLst>
              <a:ext uri="{FF2B5EF4-FFF2-40B4-BE49-F238E27FC236}">
                <a16:creationId xmlns:a16="http://schemas.microsoft.com/office/drawing/2014/main" id="{B2FC4C07-7E7F-3649-BB73-32CF45B92E04}"/>
              </a:ext>
            </a:extLst>
          </p:cNvPr>
          <p:cNvSpPr/>
          <p:nvPr/>
        </p:nvSpPr>
        <p:spPr>
          <a:xfrm>
            <a:off x="8071633" y="2719951"/>
            <a:ext cx="294534" cy="1472535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E4048FF-FA6E-B848-9072-684466C259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78" y="6140450"/>
            <a:ext cx="698500" cy="6731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b="1" dirty="0"/>
              <a:t>Autumn 2021 Sea Ice Outlook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13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22256B-E63D-F44F-B1F4-723AF9B5E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8" y="6140450"/>
            <a:ext cx="698500" cy="673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3B4BF5-D897-0245-A104-0CED43BF099A}"/>
              </a:ext>
            </a:extLst>
          </p:cNvPr>
          <p:cNvSpPr txBox="1"/>
          <p:nvPr/>
        </p:nvSpPr>
        <p:spPr>
          <a:xfrm>
            <a:off x="1868617" y="6034893"/>
            <a:ext cx="5751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Data: NOAA/Climate Prediction Center Exp. Sea Ice Outlook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9F2748-77C8-CE4E-9E6A-BB4AB3B2C3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309914"/>
            <a:ext cx="4572000" cy="42381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8AB5E2-147D-4940-9B4B-22E91E924BC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78" y="1309914"/>
            <a:ext cx="4572000" cy="423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684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Noatak River Erosion</a:t>
            </a:r>
            <a:br>
              <a:rPr lang="en-US" b="1" dirty="0"/>
            </a:br>
            <a:r>
              <a:rPr lang="en-US" b="1" dirty="0"/>
              <a:t>July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D83978-CC30-F949-AFED-79BCB5B4C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8" y="6140450"/>
            <a:ext cx="698500" cy="6731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262B7C-7164-7344-891E-AC12E42662D5}"/>
              </a:ext>
            </a:extLst>
          </p:cNvPr>
          <p:cNvSpPr txBox="1"/>
          <p:nvPr/>
        </p:nvSpPr>
        <p:spPr>
          <a:xfrm>
            <a:off x="5178175" y="6477000"/>
            <a:ext cx="2160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Photo credit: LEO/J. Luther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78518F-030F-9149-A28A-CD945133B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328" y="1511696"/>
            <a:ext cx="6566149" cy="490200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99166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2</a:t>
            </a:fld>
            <a:endParaRPr lang="en-US" dirty="0"/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4C86E678-1C97-E54F-8395-941FEF7A2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104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180A4A-5FF2-4247-928F-F2CE2815C0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82550"/>
            <a:ext cx="9144000" cy="516428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92265FB-8186-3A47-81EC-C8DDD248E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b="1" dirty="0"/>
              <a:t>Alaska Daily Temperature Index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3466BB-1F82-8648-AAB1-EA9F0345E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1DF6AB-B587-FE4B-AEE7-A78631145E72}"/>
              </a:ext>
            </a:extLst>
          </p:cNvPr>
          <p:cNvSpPr txBox="1"/>
          <p:nvPr/>
        </p:nvSpPr>
        <p:spPr>
          <a:xfrm>
            <a:off x="1582220" y="6352143"/>
            <a:ext cx="5512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Now online</a:t>
            </a:r>
            <a:r>
              <a:rPr lang="en-US" dirty="0"/>
              <a:t>: </a:t>
            </a:r>
            <a:r>
              <a:rPr lang="en-US" sz="1400" dirty="0"/>
              <a:t>http://accap.uaf.edu/tools/statewide-temperature-index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EABECE-664F-DD43-9EDB-28D4442C6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78" y="6140450"/>
            <a:ext cx="6985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033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325F2-1A53-3942-BF4F-CEF882137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Alaska Regional Rankings</a:t>
            </a:r>
            <a:br>
              <a:rPr lang="en-US" b="1" dirty="0"/>
            </a:br>
            <a:r>
              <a:rPr lang="en-US" b="1" dirty="0"/>
              <a:t>Summer (June-August) 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D52E16-2875-1243-9F55-E9F0637B2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04270-7A71-DF45-B1F2-0B092C5979DE}"/>
              </a:ext>
            </a:extLst>
          </p:cNvPr>
          <p:cNvSpPr txBox="1"/>
          <p:nvPr/>
        </p:nvSpPr>
        <p:spPr>
          <a:xfrm>
            <a:off x="1125890" y="4772189"/>
            <a:ext cx="3208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NOAA Temperatures Since 1925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ABCDF3-F1FC-A947-8BAA-1635CD48AA86}"/>
              </a:ext>
            </a:extLst>
          </p:cNvPr>
          <p:cNvSpPr txBox="1"/>
          <p:nvPr/>
        </p:nvSpPr>
        <p:spPr>
          <a:xfrm>
            <a:off x="5794785" y="4772189"/>
            <a:ext cx="3117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NOAA Precipitation Since 1925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5A15E0-A5B7-CA43-88BB-E443225E361F}"/>
              </a:ext>
            </a:extLst>
          </p:cNvPr>
          <p:cNvSpPr txBox="1"/>
          <p:nvPr/>
        </p:nvSpPr>
        <p:spPr>
          <a:xfrm>
            <a:off x="3478921" y="5650787"/>
            <a:ext cx="3585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Some differences between analyses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DA8FD6-ABCE-4C4E-84FE-69180393C31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999157"/>
            <a:ext cx="4572000" cy="26966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2A64C6-B8BD-0148-A528-242B24705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4936"/>
            <a:ext cx="4572000" cy="2705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187188-92B8-6F44-B90E-BE58665F10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78" y="6140450"/>
            <a:ext cx="6985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408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15EFEC-531B-C34C-93BC-AB73A17C5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2446"/>
            <a:ext cx="8229600" cy="1143000"/>
          </a:xfrm>
        </p:spPr>
        <p:txBody>
          <a:bodyPr anchor="t">
            <a:normAutofit fontScale="90000"/>
          </a:bodyPr>
          <a:lstStyle/>
          <a:p>
            <a:r>
              <a:rPr lang="en-US" b="1" dirty="0"/>
              <a:t>Monthly Temperature &amp; Precipitation Summer 2021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DFBD98-D0C7-1348-88B3-127E1C55F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351B59-9C14-2344-AA43-968E919DA701}"/>
              </a:ext>
            </a:extLst>
          </p:cNvPr>
          <p:cNvSpPr txBox="1"/>
          <p:nvPr/>
        </p:nvSpPr>
        <p:spPr>
          <a:xfrm>
            <a:off x="1184292" y="5562808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June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BA072C-5F10-E64E-BC13-96C766361F1F}"/>
              </a:ext>
            </a:extLst>
          </p:cNvPr>
          <p:cNvSpPr txBox="1"/>
          <p:nvPr/>
        </p:nvSpPr>
        <p:spPr>
          <a:xfrm>
            <a:off x="4270975" y="556280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July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79A942-B8A1-0344-BE9B-B2B86C07D1A3}"/>
              </a:ext>
            </a:extLst>
          </p:cNvPr>
          <p:cNvSpPr txBox="1"/>
          <p:nvPr/>
        </p:nvSpPr>
        <p:spPr>
          <a:xfrm>
            <a:off x="2448663" y="6108044"/>
            <a:ext cx="4246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Data: ERA5 courtesy of EMCWF/Copernicus</a:t>
            </a:r>
          </a:p>
          <a:p>
            <a:pPr algn="ctr"/>
            <a:r>
              <a:rPr lang="en-US" dirty="0"/>
              <a:t>1991-2020 Baseline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60F64B2-FB05-4346-BC9B-FBD975096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8" y="6140450"/>
            <a:ext cx="698500" cy="673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3CD9CA-CB25-8144-9E20-C2EFFC4DEB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6347"/>
            <a:ext cx="9144000" cy="40453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8AC227B-B535-F74E-AF38-747ED5D2437C}"/>
              </a:ext>
            </a:extLst>
          </p:cNvPr>
          <p:cNvSpPr txBox="1"/>
          <p:nvPr/>
        </p:nvSpPr>
        <p:spPr>
          <a:xfrm>
            <a:off x="7237449" y="5562808"/>
            <a:ext cx="848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August</a:t>
            </a:r>
          </a:p>
        </p:txBody>
      </p:sp>
    </p:spTree>
    <p:extLst>
      <p:ext uri="{BB962C8B-B14F-4D97-AF65-F5344CB8AC3E}">
        <p14:creationId xmlns:p14="http://schemas.microsoft.com/office/powerpoint/2010/main" val="1514208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4C931DC-0340-BB49-8EF1-F6661EDF32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659" y="1052830"/>
            <a:ext cx="8288734" cy="53035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BF739B-7FF1-2A40-9609-0E6107F8C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928" y="161822"/>
            <a:ext cx="8229600" cy="1143000"/>
          </a:xfrm>
        </p:spPr>
        <p:txBody>
          <a:bodyPr anchor="t"/>
          <a:lstStyle/>
          <a:p>
            <a:r>
              <a:rPr lang="en-US" dirty="0"/>
              <a:t>A Very Cloudy Summer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FCE69A-D93D-5B49-9743-3CD9A0EBF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772182-CD5F-4046-AFFF-694B6BBE40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319" y="6376339"/>
            <a:ext cx="2537414" cy="4474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90F7FA-F34C-EE44-8D57-4D9CA30511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78" y="6140450"/>
            <a:ext cx="6985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803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A50A054-3FF0-3C40-AFEC-4B638E80A56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515" y="1076081"/>
            <a:ext cx="3044952" cy="47058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0D7BE2-0C1E-8E46-B753-04DD4AC0D1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76082"/>
            <a:ext cx="3044952" cy="47058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C4F39A-3FC1-D942-8D44-07B862FBF6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467" y="1030804"/>
            <a:ext cx="3044952" cy="470583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/>
              <a:t>Sea Ice Summer 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D83978-CC30-F949-AFED-79BCB5B4C5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78" y="6140450"/>
            <a:ext cx="698500" cy="6731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7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6AB5AF-24EA-D34B-8C9E-E887B5A1495E}"/>
              </a:ext>
            </a:extLst>
          </p:cNvPr>
          <p:cNvSpPr txBox="1"/>
          <p:nvPr/>
        </p:nvSpPr>
        <p:spPr>
          <a:xfrm>
            <a:off x="1070269" y="5600823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June 30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96DD9D-4427-B145-A765-181608C4190A}"/>
              </a:ext>
            </a:extLst>
          </p:cNvPr>
          <p:cNvSpPr txBox="1"/>
          <p:nvPr/>
        </p:nvSpPr>
        <p:spPr>
          <a:xfrm>
            <a:off x="4152447" y="5600823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July 31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7082B6-98AA-304F-9BA0-81B2252CD4BE}"/>
              </a:ext>
            </a:extLst>
          </p:cNvPr>
          <p:cNvSpPr txBox="1"/>
          <p:nvPr/>
        </p:nvSpPr>
        <p:spPr>
          <a:xfrm>
            <a:off x="7047999" y="5600823"/>
            <a:ext cx="1135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August 31</a:t>
            </a:r>
          </a:p>
        </p:txBody>
      </p:sp>
    </p:spTree>
    <p:extLst>
      <p:ext uri="{BB962C8B-B14F-4D97-AF65-F5344CB8AC3E}">
        <p14:creationId xmlns:p14="http://schemas.microsoft.com/office/powerpoint/2010/main" val="1226095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E810D9-3847-DC4C-B445-2776ACC55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5976"/>
            <a:ext cx="9144000" cy="5486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38E7D1-0FFA-644C-9340-CFA55ABF1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Summer Sea Ice Around Alaska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C8B679-FFA9-BA44-9DE6-958D4E33A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689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B25F45-18AC-794B-BA7F-4A6F5B7A1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5486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38E7D1-0FFA-644C-9340-CFA55ABF1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Summer Sea Ice Around Alaska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C8B679-FFA9-BA44-9DE6-958D4E33A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651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5535</TotalTime>
  <Words>223</Words>
  <Application>Microsoft Macintosh PowerPoint</Application>
  <PresentationFormat>On-screen Show (4:3)</PresentationFormat>
  <Paragraphs>67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LEO Network Meeting Summer 2021 Climate Review and Autumn 2021 Outlook</vt:lpstr>
      <vt:lpstr>PowerPoint Presentation</vt:lpstr>
      <vt:lpstr>Alaska Daily Temperature Index</vt:lpstr>
      <vt:lpstr>Alaska Regional Rankings Summer (June-August) 2021</vt:lpstr>
      <vt:lpstr>Monthly Temperature &amp; Precipitation Summer 2021</vt:lpstr>
      <vt:lpstr>A Very Cloudy Summer</vt:lpstr>
      <vt:lpstr>Sea Ice Summer 2021</vt:lpstr>
      <vt:lpstr>Summer Sea Ice Around Alaska</vt:lpstr>
      <vt:lpstr>Summer Sea Ice Around Alaska</vt:lpstr>
      <vt:lpstr>Summer 2021 Ocean Temperatures</vt:lpstr>
      <vt:lpstr>2021 North American Wildfire</vt:lpstr>
      <vt:lpstr>NOAA/Climate Prediction Center  October-December 2021 Outlook</vt:lpstr>
      <vt:lpstr>Autumn 2021 Sea Ice Outlook</vt:lpstr>
      <vt:lpstr>Noatak River Erosion July 2021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Heath March 12, 2018</dc:title>
  <dc:creator>Rick Thoman</dc:creator>
  <cp:lastModifiedBy>Rick Thoman</cp:lastModifiedBy>
  <cp:revision>152</cp:revision>
  <cp:lastPrinted>2019-06-09T20:07:06Z</cp:lastPrinted>
  <dcterms:created xsi:type="dcterms:W3CDTF">2019-03-11T18:18:02Z</dcterms:created>
  <dcterms:modified xsi:type="dcterms:W3CDTF">2021-09-21T16:02:23Z</dcterms:modified>
</cp:coreProperties>
</file>