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handoutMasterIdLst>
    <p:handoutMasterId r:id="rId34"/>
  </p:handoutMasterIdLst>
  <p:sldIdLst>
    <p:sldId id="260" r:id="rId5"/>
    <p:sldId id="261" r:id="rId6"/>
    <p:sldId id="317" r:id="rId7"/>
    <p:sldId id="296" r:id="rId8"/>
    <p:sldId id="295" r:id="rId9"/>
    <p:sldId id="290" r:id="rId10"/>
    <p:sldId id="291" r:id="rId11"/>
    <p:sldId id="328" r:id="rId12"/>
    <p:sldId id="306" r:id="rId13"/>
    <p:sldId id="315" r:id="rId14"/>
    <p:sldId id="314" r:id="rId15"/>
    <p:sldId id="312" r:id="rId16"/>
    <p:sldId id="311" r:id="rId17"/>
    <p:sldId id="310" r:id="rId18"/>
    <p:sldId id="308" r:id="rId19"/>
    <p:sldId id="316" r:id="rId20"/>
    <p:sldId id="305" r:id="rId21"/>
    <p:sldId id="318" r:id="rId22"/>
    <p:sldId id="319" r:id="rId23"/>
    <p:sldId id="320" r:id="rId24"/>
    <p:sldId id="321" r:id="rId25"/>
    <p:sldId id="323" r:id="rId26"/>
    <p:sldId id="324" r:id="rId27"/>
    <p:sldId id="325" r:id="rId28"/>
    <p:sldId id="326" r:id="rId29"/>
    <p:sldId id="327" r:id="rId30"/>
    <p:sldId id="257" r:id="rId31"/>
    <p:sldId id="258" r:id="rId32"/>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979C"/>
    <a:srgbClr val="0089B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350" autoAdjust="0"/>
  </p:normalViewPr>
  <p:slideViewPr>
    <p:cSldViewPr snapToGrid="0" snapToObjects="1">
      <p:cViewPr varScale="1">
        <p:scale>
          <a:sx n="60" d="100"/>
          <a:sy n="60" d="100"/>
        </p:scale>
        <p:origin x="52" y="6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359A2E7B-1E5E-4A41-ABEF-345F15DBCE71}" type="datetimeFigureOut">
              <a:rPr lang="en-US" smtClean="0"/>
              <a:t>11/17/2020</a:t>
            </a:fld>
            <a:endParaRPr lang="en-US"/>
          </a:p>
        </p:txBody>
      </p:sp>
      <p:sp>
        <p:nvSpPr>
          <p:cNvPr id="4" name="Footer Placeholder 3"/>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64D8D943-48AF-4C3B-BFA5-5F21B245E031}" type="slidenum">
              <a:rPr lang="en-US" smtClean="0"/>
              <a:t>‹#›</a:t>
            </a:fld>
            <a:endParaRPr lang="en-US"/>
          </a:p>
        </p:txBody>
      </p:sp>
    </p:spTree>
    <p:extLst>
      <p:ext uri="{BB962C8B-B14F-4D97-AF65-F5344CB8AC3E}">
        <p14:creationId xmlns:p14="http://schemas.microsoft.com/office/powerpoint/2010/main" val="29030634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57A868E7-1EA7-4361-90E8-859E71D797A2}" type="datetimeFigureOut">
              <a:rPr lang="en-US" smtClean="0"/>
              <a:t>11/17/2020</a:t>
            </a:fld>
            <a:endParaRPr lang="en-US"/>
          </a:p>
        </p:txBody>
      </p:sp>
      <p:sp>
        <p:nvSpPr>
          <p:cNvPr id="4" name="Slide Image Placeholder 3"/>
          <p:cNvSpPr>
            <a:spLocks noGrp="1" noRot="1" noChangeAspect="1"/>
          </p:cNvSpPr>
          <p:nvPr>
            <p:ph type="sldImg" idx="2"/>
          </p:nvPr>
        </p:nvSpPr>
        <p:spPr>
          <a:xfrm>
            <a:off x="13382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4EDA3317-A9DF-43AF-AFD3-645296D6C226}" type="slidenum">
              <a:rPr lang="en-US" smtClean="0"/>
              <a:t>‹#›</a:t>
            </a:fld>
            <a:endParaRPr lang="en-US"/>
          </a:p>
        </p:txBody>
      </p:sp>
    </p:spTree>
    <p:extLst>
      <p:ext uri="{BB962C8B-B14F-4D97-AF65-F5344CB8AC3E}">
        <p14:creationId xmlns:p14="http://schemas.microsoft.com/office/powerpoint/2010/main" val="2797635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DA3317-A9DF-43AF-AFD3-645296D6C226}" type="slidenum">
              <a:rPr lang="en-US" smtClean="0"/>
              <a:t>1</a:t>
            </a:fld>
            <a:endParaRPr lang="en-US"/>
          </a:p>
        </p:txBody>
      </p:sp>
    </p:spTree>
    <p:extLst>
      <p:ext uri="{BB962C8B-B14F-4D97-AF65-F5344CB8AC3E}">
        <p14:creationId xmlns:p14="http://schemas.microsoft.com/office/powerpoint/2010/main" val="3766512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There is very little veterinary care available in rural Alaska. This is a threat to both human and animal health. In fact, Alaska Native children are hospitalized from dog bites more than anyone else in the Indian Health Service system.</a:t>
            </a:r>
          </a:p>
          <a:p>
            <a:r>
              <a:rPr lang="en-US" sz="1200" b="0" i="0" u="none" strike="noStrike" kern="1200" baseline="0" dirty="0" smtClean="0">
                <a:solidFill>
                  <a:schemeClr val="tx1"/>
                </a:solidFill>
                <a:latin typeface="+mn-lt"/>
                <a:ea typeface="+mn-ea"/>
                <a:cs typeface="+mn-cs"/>
              </a:rPr>
              <a:t>To increase the understanding of this issue, ANTHC’s Office of Community Environment and Health has been using an online survey for the last three years. Our goal is to measure access to veterinary care and learn how Alaska Native people think this lack of access affects their safety, physical and mental health. </a:t>
            </a:r>
            <a:endParaRPr lang="en-US" dirty="0"/>
          </a:p>
        </p:txBody>
      </p:sp>
      <p:sp>
        <p:nvSpPr>
          <p:cNvPr id="4" name="Slide Number Placeholder 3"/>
          <p:cNvSpPr>
            <a:spLocks noGrp="1"/>
          </p:cNvSpPr>
          <p:nvPr>
            <p:ph type="sldNum" sz="quarter" idx="10"/>
          </p:nvPr>
        </p:nvSpPr>
        <p:spPr/>
        <p:txBody>
          <a:bodyPr/>
          <a:lstStyle/>
          <a:p>
            <a:fld id="{4EDA3317-A9DF-43AF-AFD3-645296D6C226}" type="slidenum">
              <a:rPr lang="en-US" smtClean="0"/>
              <a:t>13</a:t>
            </a:fld>
            <a:endParaRPr lang="en-US"/>
          </a:p>
        </p:txBody>
      </p:sp>
    </p:spTree>
    <p:extLst>
      <p:ext uri="{BB962C8B-B14F-4D97-AF65-F5344CB8AC3E}">
        <p14:creationId xmlns:p14="http://schemas.microsoft.com/office/powerpoint/2010/main" val="3122873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There is very little veterinary care available in rural Alaska. This is a threat to both human and animal health. In fact, Alaska Native children are hospitalized from dog bites more than anyone else in the Indian Health Service system.</a:t>
            </a:r>
          </a:p>
          <a:p>
            <a:r>
              <a:rPr lang="en-US" sz="1200" b="0" i="0" u="none" strike="noStrike" kern="1200" baseline="0" dirty="0" smtClean="0">
                <a:solidFill>
                  <a:schemeClr val="tx1"/>
                </a:solidFill>
                <a:latin typeface="+mn-lt"/>
                <a:ea typeface="+mn-ea"/>
                <a:cs typeface="+mn-cs"/>
              </a:rPr>
              <a:t>To increase the understanding of this issue, ANTHC’s Office of Community Environment and Health has been using an online survey for the last three years. Our goal is to measure access to veterinary care and learn how Alaska Native people think this lack of access affects their safety, physical and mental health. </a:t>
            </a:r>
            <a:endParaRPr lang="en-US" dirty="0"/>
          </a:p>
        </p:txBody>
      </p:sp>
      <p:sp>
        <p:nvSpPr>
          <p:cNvPr id="4" name="Slide Number Placeholder 3"/>
          <p:cNvSpPr>
            <a:spLocks noGrp="1"/>
          </p:cNvSpPr>
          <p:nvPr>
            <p:ph type="sldNum" sz="quarter" idx="10"/>
          </p:nvPr>
        </p:nvSpPr>
        <p:spPr/>
        <p:txBody>
          <a:bodyPr/>
          <a:lstStyle/>
          <a:p>
            <a:fld id="{4EDA3317-A9DF-43AF-AFD3-645296D6C226}" type="slidenum">
              <a:rPr lang="en-US" smtClean="0"/>
              <a:t>14</a:t>
            </a:fld>
            <a:endParaRPr lang="en-US"/>
          </a:p>
        </p:txBody>
      </p:sp>
    </p:spTree>
    <p:extLst>
      <p:ext uri="{BB962C8B-B14F-4D97-AF65-F5344CB8AC3E}">
        <p14:creationId xmlns:p14="http://schemas.microsoft.com/office/powerpoint/2010/main" val="2853604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There is very little veterinary care available in rural Alaska. This is a threat to both human and animal health. In fact, Alaska Native children are hospitalized from dog bites more than anyone else in the Indian Health Service system.</a:t>
            </a:r>
          </a:p>
          <a:p>
            <a:r>
              <a:rPr lang="en-US" sz="1200" b="0" i="0" u="none" strike="noStrike" kern="1200" baseline="0" dirty="0" smtClean="0">
                <a:solidFill>
                  <a:schemeClr val="tx1"/>
                </a:solidFill>
                <a:latin typeface="+mn-lt"/>
                <a:ea typeface="+mn-ea"/>
                <a:cs typeface="+mn-cs"/>
              </a:rPr>
              <a:t>To increase the understanding of this issue, ANTHC’s Office of Community Environment and Health has been using an online survey for the last three years. Our goal is to measure access to veterinary care and learn how Alaska Native people think this lack of access affects their safety, physical and mental health. </a:t>
            </a:r>
            <a:endParaRPr lang="en-US" dirty="0"/>
          </a:p>
        </p:txBody>
      </p:sp>
      <p:sp>
        <p:nvSpPr>
          <p:cNvPr id="4" name="Slide Number Placeholder 3"/>
          <p:cNvSpPr>
            <a:spLocks noGrp="1"/>
          </p:cNvSpPr>
          <p:nvPr>
            <p:ph type="sldNum" sz="quarter" idx="10"/>
          </p:nvPr>
        </p:nvSpPr>
        <p:spPr/>
        <p:txBody>
          <a:bodyPr/>
          <a:lstStyle/>
          <a:p>
            <a:fld id="{4EDA3317-A9DF-43AF-AFD3-645296D6C226}" type="slidenum">
              <a:rPr lang="en-US" smtClean="0"/>
              <a:t>15</a:t>
            </a:fld>
            <a:endParaRPr lang="en-US"/>
          </a:p>
        </p:txBody>
      </p:sp>
    </p:spTree>
    <p:extLst>
      <p:ext uri="{BB962C8B-B14F-4D97-AF65-F5344CB8AC3E}">
        <p14:creationId xmlns:p14="http://schemas.microsoft.com/office/powerpoint/2010/main" val="3464684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There is very little veterinary care available in rural Alaska. This is a threat to both human and animal health. In fact, Alaska Native children are hospitalized from dog bites more than anyone else in the Indian Health Service system.</a:t>
            </a:r>
          </a:p>
          <a:p>
            <a:r>
              <a:rPr lang="en-US" sz="1200" b="0" i="0" u="none" strike="noStrike" kern="1200" baseline="0" dirty="0" smtClean="0">
                <a:solidFill>
                  <a:schemeClr val="tx1"/>
                </a:solidFill>
                <a:latin typeface="+mn-lt"/>
                <a:ea typeface="+mn-ea"/>
                <a:cs typeface="+mn-cs"/>
              </a:rPr>
              <a:t>To increase the understanding of this issue, ANTHC’s Office of Community Environment and Health has been using an online survey for the last three years. Our goal is to measure access to veterinary care and learn how Alaska Native people think this lack of access affects their safety, physical and mental health. </a:t>
            </a:r>
            <a:endParaRPr lang="en-US" dirty="0"/>
          </a:p>
        </p:txBody>
      </p:sp>
      <p:sp>
        <p:nvSpPr>
          <p:cNvPr id="4" name="Slide Number Placeholder 3"/>
          <p:cNvSpPr>
            <a:spLocks noGrp="1"/>
          </p:cNvSpPr>
          <p:nvPr>
            <p:ph type="sldNum" sz="quarter" idx="10"/>
          </p:nvPr>
        </p:nvSpPr>
        <p:spPr/>
        <p:txBody>
          <a:bodyPr/>
          <a:lstStyle/>
          <a:p>
            <a:fld id="{4EDA3317-A9DF-43AF-AFD3-645296D6C226}" type="slidenum">
              <a:rPr lang="en-US" smtClean="0"/>
              <a:t>16</a:t>
            </a:fld>
            <a:endParaRPr lang="en-US"/>
          </a:p>
        </p:txBody>
      </p:sp>
    </p:spTree>
    <p:extLst>
      <p:ext uri="{BB962C8B-B14F-4D97-AF65-F5344CB8AC3E}">
        <p14:creationId xmlns:p14="http://schemas.microsoft.com/office/powerpoint/2010/main" val="716585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DA3317-A9DF-43AF-AFD3-645296D6C226}" type="slidenum">
              <a:rPr lang="en-US" smtClean="0"/>
              <a:t>17</a:t>
            </a:fld>
            <a:endParaRPr lang="en-US"/>
          </a:p>
        </p:txBody>
      </p:sp>
    </p:spTree>
    <p:extLst>
      <p:ext uri="{BB962C8B-B14F-4D97-AF65-F5344CB8AC3E}">
        <p14:creationId xmlns:p14="http://schemas.microsoft.com/office/powerpoint/2010/main" val="3920425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p:spPr>
        <p:txBody>
          <a:bodyPr/>
          <a:lstStyle/>
          <a:p>
            <a:r>
              <a:rPr lang="en-US" altLang="en-US" dirty="0" smtClean="0"/>
              <a:t>Enzootic – always present at a certain level</a:t>
            </a:r>
          </a:p>
          <a:p>
            <a:r>
              <a:rPr lang="en-US" altLang="en-US" dirty="0" smtClean="0"/>
              <a:t>Epizootics – outbreaks among animals</a:t>
            </a:r>
          </a:p>
          <a:p>
            <a:r>
              <a:rPr lang="en-US" altLang="en-US" dirty="0" smtClean="0"/>
              <a:t>Epizootics occur every few years and follow the population cycles of the rodent populations upon which the fox feed.</a:t>
            </a:r>
          </a:p>
          <a:p>
            <a:endParaRPr lang="en-US" altLang="en-US" dirty="0" smtClean="0"/>
          </a:p>
          <a:p>
            <a:r>
              <a:rPr lang="en-US" altLang="en-US" dirty="0" smtClean="0"/>
              <a:t>Since 1971</a:t>
            </a:r>
            <a:r>
              <a:rPr lang="en-US" altLang="en-US" baseline="0" dirty="0" smtClean="0"/>
              <a:t> rabies has been found in</a:t>
            </a:r>
            <a:r>
              <a:rPr lang="en-US" altLang="en-US" dirty="0" smtClean="0"/>
              <a:t>: caribou, cat, coyote, reindeer, river otter, wolf, wolverine, arctic fox, dog, bat, red fox, </a:t>
            </a:r>
          </a:p>
          <a:p>
            <a:endParaRPr lang="en-US" altLang="en-US" dirty="0" smtClean="0"/>
          </a:p>
          <a:p>
            <a:pPr eaLnBrk="1" hangingPunct="1">
              <a:lnSpc>
                <a:spcPct val="90000"/>
              </a:lnSpc>
              <a:defRPr/>
            </a:pPr>
            <a:r>
              <a:rPr lang="en-US" dirty="0" smtClean="0"/>
              <a:t>Spread through saliva of infected animals</a:t>
            </a:r>
          </a:p>
          <a:p>
            <a:pPr eaLnBrk="1" hangingPunct="1">
              <a:lnSpc>
                <a:spcPct val="90000"/>
              </a:lnSpc>
              <a:defRPr/>
            </a:pPr>
            <a:r>
              <a:rPr lang="en-US" dirty="0" smtClean="0"/>
              <a:t>Bite Exposure</a:t>
            </a:r>
          </a:p>
          <a:p>
            <a:pPr eaLnBrk="1" hangingPunct="1">
              <a:lnSpc>
                <a:spcPct val="90000"/>
              </a:lnSpc>
              <a:defRPr/>
            </a:pPr>
            <a:r>
              <a:rPr lang="en-US" dirty="0" smtClean="0"/>
              <a:t>Non-Bite Exposure</a:t>
            </a:r>
          </a:p>
          <a:p>
            <a:pPr lvl="1" eaLnBrk="1" hangingPunct="1">
              <a:lnSpc>
                <a:spcPct val="90000"/>
              </a:lnSpc>
              <a:defRPr/>
            </a:pPr>
            <a:r>
              <a:rPr lang="en-US" dirty="0" smtClean="0"/>
              <a:t>Mucous membrane exposure to saliva, i.e. child licked on eyes/mouth</a:t>
            </a:r>
          </a:p>
          <a:p>
            <a:pPr eaLnBrk="1" hangingPunct="1">
              <a:lnSpc>
                <a:spcPct val="90000"/>
              </a:lnSpc>
              <a:defRPr/>
            </a:pPr>
            <a:r>
              <a:rPr lang="en-US" dirty="0" smtClean="0"/>
              <a:t>Contact with blood, urine, fur, feces NOT an exposure</a:t>
            </a:r>
          </a:p>
          <a:p>
            <a:pPr eaLnBrk="1" hangingPunct="1">
              <a:lnSpc>
                <a:spcPct val="90000"/>
              </a:lnSpc>
              <a:defRPr/>
            </a:pPr>
            <a:r>
              <a:rPr lang="en-US" u="sng" dirty="0" smtClean="0"/>
              <a:t>Not</a:t>
            </a:r>
            <a:r>
              <a:rPr lang="en-US" dirty="0" smtClean="0"/>
              <a:t> spread human to human</a:t>
            </a:r>
          </a:p>
          <a:p>
            <a:endParaRPr lang="en-US" altLang="en-US" dirty="0" smtClean="0"/>
          </a:p>
          <a:p>
            <a:endParaRPr lang="en-US" altLang="en-US" dirty="0" smtClean="0"/>
          </a:p>
        </p:txBody>
      </p:sp>
      <p:sp>
        <p:nvSpPr>
          <p:cNvPr id="7172" name="Slide Number Placeholder 3"/>
          <p:cNvSpPr>
            <a:spLocks noGrp="1"/>
          </p:cNvSpPr>
          <p:nvPr>
            <p:ph type="sldNum" sz="quarter" idx="5"/>
          </p:nvPr>
        </p:nvSpPr>
        <p:spPr>
          <a:noFill/>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C93FDF7E-EB2F-4F23-BD8C-6A5F0A135138}" type="slidenum">
              <a:rPr lang="en-US" altLang="en-US" sz="1200" smtClean="0"/>
              <a:pPr/>
              <a:t>2</a:t>
            </a:fld>
            <a:endParaRPr lang="en-US" altLang="en-US" sz="1200" smtClean="0"/>
          </a:p>
        </p:txBody>
      </p:sp>
    </p:spTree>
    <p:extLst>
      <p:ext uri="{BB962C8B-B14F-4D97-AF65-F5344CB8AC3E}">
        <p14:creationId xmlns:p14="http://schemas.microsoft.com/office/powerpoint/2010/main" val="4224199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First emphasis is on 10 days.</a:t>
            </a:r>
            <a:r>
              <a:rPr lang="en-US" baseline="0" dirty="0" smtClean="0"/>
              <a:t> The speed of the infection spread depends on the bite size and proximity to the brain. </a:t>
            </a:r>
            <a:endParaRPr lang="en-US" dirty="0" smtClean="0"/>
          </a:p>
          <a:p>
            <a:endParaRPr lang="en-US" dirty="0"/>
          </a:p>
        </p:txBody>
      </p:sp>
      <p:sp>
        <p:nvSpPr>
          <p:cNvPr id="4" name="Slide Number Placeholder 3"/>
          <p:cNvSpPr>
            <a:spLocks noGrp="1"/>
          </p:cNvSpPr>
          <p:nvPr>
            <p:ph type="sldNum" sz="quarter" idx="10"/>
          </p:nvPr>
        </p:nvSpPr>
        <p:spPr/>
        <p:txBody>
          <a:bodyPr/>
          <a:lstStyle/>
          <a:p>
            <a:fld id="{4EDA3317-A9DF-43AF-AFD3-645296D6C226}" type="slidenum">
              <a:rPr lang="en-US" smtClean="0"/>
              <a:t>4</a:t>
            </a:fld>
            <a:endParaRPr lang="en-US"/>
          </a:p>
        </p:txBody>
      </p:sp>
    </p:spTree>
    <p:extLst>
      <p:ext uri="{BB962C8B-B14F-4D97-AF65-F5344CB8AC3E}">
        <p14:creationId xmlns:p14="http://schemas.microsoft.com/office/powerpoint/2010/main" val="2319189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stages to look for once an animal has been in home quarantined. </a:t>
            </a:r>
          </a:p>
          <a:p>
            <a:r>
              <a:rPr lang="en-US" dirty="0" smtClean="0"/>
              <a:t>Stage one: personality change </a:t>
            </a:r>
          </a:p>
          <a:p>
            <a:pPr>
              <a:lnSpc>
                <a:spcPct val="90000"/>
              </a:lnSpc>
              <a:defRPr/>
            </a:pPr>
            <a:r>
              <a:rPr lang="en-US" dirty="0" smtClean="0"/>
              <a:t>Understand and educate community how to handle the animal </a:t>
            </a:r>
          </a:p>
          <a:p>
            <a:pPr eaLnBrk="1" hangingPunct="1">
              <a:lnSpc>
                <a:spcPct val="90000"/>
              </a:lnSpc>
              <a:defRPr/>
            </a:pPr>
            <a:r>
              <a:rPr lang="en-US" dirty="0" smtClean="0"/>
              <a:t>Consultation with Alaska Section of Epidemiology </a:t>
            </a:r>
          </a:p>
          <a:p>
            <a:pPr lvl="1">
              <a:lnSpc>
                <a:spcPct val="90000"/>
              </a:lnSpc>
              <a:defRPr/>
            </a:pPr>
            <a:r>
              <a:rPr lang="en-US" dirty="0" smtClean="0"/>
              <a:t>Encourage prophylaxis in “high risk” wounds </a:t>
            </a:r>
          </a:p>
          <a:p>
            <a:pPr eaLnBrk="1" hangingPunct="1">
              <a:lnSpc>
                <a:spcPct val="90000"/>
              </a:lnSpc>
              <a:defRPr/>
            </a:pPr>
            <a:r>
              <a:rPr lang="en-US" dirty="0" smtClean="0"/>
              <a:t>High risk wounds</a:t>
            </a:r>
          </a:p>
          <a:p>
            <a:pPr lvl="1" eaLnBrk="1" hangingPunct="1">
              <a:lnSpc>
                <a:spcPct val="90000"/>
              </a:lnSpc>
              <a:defRPr/>
            </a:pPr>
            <a:r>
              <a:rPr lang="en-US" dirty="0" smtClean="0"/>
              <a:t>All “unprovoked” animal attacks</a:t>
            </a:r>
          </a:p>
          <a:p>
            <a:pPr lvl="1" eaLnBrk="1" hangingPunct="1">
              <a:lnSpc>
                <a:spcPct val="90000"/>
              </a:lnSpc>
              <a:defRPr/>
            </a:pPr>
            <a:r>
              <a:rPr lang="en-US" dirty="0" smtClean="0"/>
              <a:t>Domestic animal develops symptoms of rabies within 10 days of attack</a:t>
            </a:r>
          </a:p>
          <a:p>
            <a:pPr lvl="1" eaLnBrk="1" hangingPunct="1">
              <a:lnSpc>
                <a:spcPct val="90000"/>
              </a:lnSpc>
              <a:defRPr/>
            </a:pPr>
            <a:r>
              <a:rPr lang="en-US" dirty="0" smtClean="0"/>
              <a:t>Bite from high risk animal (foxes in AK) or unknown status (wild dog and ran off)</a:t>
            </a:r>
          </a:p>
          <a:p>
            <a:endParaRPr lang="en-US" dirty="0"/>
          </a:p>
        </p:txBody>
      </p:sp>
      <p:sp>
        <p:nvSpPr>
          <p:cNvPr id="4" name="Slide Number Placeholder 3"/>
          <p:cNvSpPr>
            <a:spLocks noGrp="1"/>
          </p:cNvSpPr>
          <p:nvPr>
            <p:ph type="sldNum" sz="quarter" idx="10"/>
          </p:nvPr>
        </p:nvSpPr>
        <p:spPr/>
        <p:txBody>
          <a:bodyPr/>
          <a:lstStyle/>
          <a:p>
            <a:fld id="{4EDA3317-A9DF-43AF-AFD3-645296D6C226}" type="slidenum">
              <a:rPr lang="en-US" smtClean="0"/>
              <a:t>5</a:t>
            </a:fld>
            <a:endParaRPr lang="en-US"/>
          </a:p>
        </p:txBody>
      </p:sp>
    </p:spTree>
    <p:extLst>
      <p:ext uri="{BB962C8B-B14F-4D97-AF65-F5344CB8AC3E}">
        <p14:creationId xmlns:p14="http://schemas.microsoft.com/office/powerpoint/2010/main" val="228576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the photo, </a:t>
            </a:r>
            <a:r>
              <a:rPr lang="en-US" dirty="0" smtClean="0"/>
              <a:t>Clair Frederic with her dog Ozzie and VPSO</a:t>
            </a:r>
            <a:r>
              <a:rPr lang="en-US" baseline="0" dirty="0" smtClean="0"/>
              <a:t> and new LV</a:t>
            </a:r>
            <a:r>
              <a:rPr lang="en-US" dirty="0" smtClean="0"/>
              <a:t> Chris Stewart.  </a:t>
            </a:r>
            <a:endParaRPr lang="en-US" dirty="0"/>
          </a:p>
        </p:txBody>
      </p:sp>
      <p:sp>
        <p:nvSpPr>
          <p:cNvPr id="4" name="Slide Number Placeholder 3"/>
          <p:cNvSpPr>
            <a:spLocks noGrp="1"/>
          </p:cNvSpPr>
          <p:nvPr>
            <p:ph type="sldNum" sz="quarter" idx="10"/>
          </p:nvPr>
        </p:nvSpPr>
        <p:spPr/>
        <p:txBody>
          <a:bodyPr/>
          <a:lstStyle/>
          <a:p>
            <a:fld id="{4EDA3317-A9DF-43AF-AFD3-645296D6C226}" type="slidenum">
              <a:rPr lang="en-US" smtClean="0"/>
              <a:t>6</a:t>
            </a:fld>
            <a:endParaRPr lang="en-US"/>
          </a:p>
        </p:txBody>
      </p:sp>
    </p:spTree>
    <p:extLst>
      <p:ext uri="{BB962C8B-B14F-4D97-AF65-F5344CB8AC3E}">
        <p14:creationId xmlns:p14="http://schemas.microsoft.com/office/powerpoint/2010/main" val="4173864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There is very little veterinary care available in rural Alaska. This is a threat to both human and animal health. In fact, Alaska Native children are hospitalized from dog bites more than anyone else in the Indian Health Service system.</a:t>
            </a:r>
          </a:p>
          <a:p>
            <a:r>
              <a:rPr lang="en-US" sz="1200" b="0" i="0" u="none" strike="noStrike" kern="1200" baseline="0" dirty="0" smtClean="0">
                <a:solidFill>
                  <a:schemeClr val="tx1"/>
                </a:solidFill>
                <a:latin typeface="+mn-lt"/>
                <a:ea typeface="+mn-ea"/>
                <a:cs typeface="+mn-cs"/>
              </a:rPr>
              <a:t>To increase the understanding of this issue, ANTHC’s Office of Community Environment and Health has been using an online survey for the last three years. Our goal is to measure access to veterinary care and learn how Alaska Native people think this lack of access affects their safety, physical and mental health. </a:t>
            </a:r>
            <a:endParaRPr lang="en-US" dirty="0"/>
          </a:p>
        </p:txBody>
      </p:sp>
      <p:sp>
        <p:nvSpPr>
          <p:cNvPr id="4" name="Slide Number Placeholder 3"/>
          <p:cNvSpPr>
            <a:spLocks noGrp="1"/>
          </p:cNvSpPr>
          <p:nvPr>
            <p:ph type="sldNum" sz="quarter" idx="10"/>
          </p:nvPr>
        </p:nvSpPr>
        <p:spPr/>
        <p:txBody>
          <a:bodyPr/>
          <a:lstStyle/>
          <a:p>
            <a:fld id="{4EDA3317-A9DF-43AF-AFD3-645296D6C226}" type="slidenum">
              <a:rPr lang="en-US" smtClean="0"/>
              <a:t>9</a:t>
            </a:fld>
            <a:endParaRPr lang="en-US"/>
          </a:p>
        </p:txBody>
      </p:sp>
    </p:spTree>
    <p:extLst>
      <p:ext uri="{BB962C8B-B14F-4D97-AF65-F5344CB8AC3E}">
        <p14:creationId xmlns:p14="http://schemas.microsoft.com/office/powerpoint/2010/main" val="2520389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There is very little veterinary care available in rural Alaska. This is a threat to both human and animal health. In fact, Alaska Native children are hospitalized from dog bites more than anyone else in the Indian Health Service system.</a:t>
            </a:r>
          </a:p>
          <a:p>
            <a:r>
              <a:rPr lang="en-US" sz="1200" b="0" i="0" u="none" strike="noStrike" kern="1200" baseline="0" dirty="0" smtClean="0">
                <a:solidFill>
                  <a:schemeClr val="tx1"/>
                </a:solidFill>
                <a:latin typeface="+mn-lt"/>
                <a:ea typeface="+mn-ea"/>
                <a:cs typeface="+mn-cs"/>
              </a:rPr>
              <a:t>To increase the understanding of this issue, ANTHC’s Office of Community Environment and Health has been using an online survey for the last three years. Our goal is to measure access to veterinary care and learn how Alaska Native people think this lack of access affects their safety, physical and mental health. </a:t>
            </a:r>
            <a:endParaRPr lang="en-US" dirty="0"/>
          </a:p>
        </p:txBody>
      </p:sp>
      <p:sp>
        <p:nvSpPr>
          <p:cNvPr id="4" name="Slide Number Placeholder 3"/>
          <p:cNvSpPr>
            <a:spLocks noGrp="1"/>
          </p:cNvSpPr>
          <p:nvPr>
            <p:ph type="sldNum" sz="quarter" idx="10"/>
          </p:nvPr>
        </p:nvSpPr>
        <p:spPr/>
        <p:txBody>
          <a:bodyPr/>
          <a:lstStyle/>
          <a:p>
            <a:fld id="{4EDA3317-A9DF-43AF-AFD3-645296D6C226}" type="slidenum">
              <a:rPr lang="en-US" smtClean="0"/>
              <a:t>10</a:t>
            </a:fld>
            <a:endParaRPr lang="en-US"/>
          </a:p>
        </p:txBody>
      </p:sp>
    </p:spTree>
    <p:extLst>
      <p:ext uri="{BB962C8B-B14F-4D97-AF65-F5344CB8AC3E}">
        <p14:creationId xmlns:p14="http://schemas.microsoft.com/office/powerpoint/2010/main" val="2262542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There is very little veterinary care available in rural Alaska. This is a threat to both human and animal health. In fact, Alaska Native children are hospitalized from dog bites more than anyone else in the Indian Health Service system.</a:t>
            </a:r>
          </a:p>
          <a:p>
            <a:r>
              <a:rPr lang="en-US" sz="1200" b="0" i="0" u="none" strike="noStrike" kern="1200" baseline="0" dirty="0" smtClean="0">
                <a:solidFill>
                  <a:schemeClr val="tx1"/>
                </a:solidFill>
                <a:latin typeface="+mn-lt"/>
                <a:ea typeface="+mn-ea"/>
                <a:cs typeface="+mn-cs"/>
              </a:rPr>
              <a:t>To increase the understanding of this issue, ANTHC’s Office of Community Environment and Health has been using an online survey for the last three years. Our goal is to measure access to veterinary care and learn how Alaska Native people think this lack of access affects their safety, physical and mental health. </a:t>
            </a:r>
            <a:endParaRPr lang="en-US" dirty="0"/>
          </a:p>
        </p:txBody>
      </p:sp>
      <p:sp>
        <p:nvSpPr>
          <p:cNvPr id="4" name="Slide Number Placeholder 3"/>
          <p:cNvSpPr>
            <a:spLocks noGrp="1"/>
          </p:cNvSpPr>
          <p:nvPr>
            <p:ph type="sldNum" sz="quarter" idx="10"/>
          </p:nvPr>
        </p:nvSpPr>
        <p:spPr/>
        <p:txBody>
          <a:bodyPr/>
          <a:lstStyle/>
          <a:p>
            <a:fld id="{4EDA3317-A9DF-43AF-AFD3-645296D6C226}" type="slidenum">
              <a:rPr lang="en-US" smtClean="0"/>
              <a:t>11</a:t>
            </a:fld>
            <a:endParaRPr lang="en-US"/>
          </a:p>
        </p:txBody>
      </p:sp>
    </p:spTree>
    <p:extLst>
      <p:ext uri="{BB962C8B-B14F-4D97-AF65-F5344CB8AC3E}">
        <p14:creationId xmlns:p14="http://schemas.microsoft.com/office/powerpoint/2010/main" val="3032895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There is very little veterinary care available in rural Alaska. This is a threat to both human and animal health. In fact, Alaska Native children are hospitalized from dog bites more than anyone else in the Indian Health Service system.</a:t>
            </a:r>
          </a:p>
          <a:p>
            <a:r>
              <a:rPr lang="en-US" sz="1200" b="0" i="0" u="none" strike="noStrike" kern="1200" baseline="0" dirty="0" smtClean="0">
                <a:solidFill>
                  <a:schemeClr val="tx1"/>
                </a:solidFill>
                <a:latin typeface="+mn-lt"/>
                <a:ea typeface="+mn-ea"/>
                <a:cs typeface="+mn-cs"/>
              </a:rPr>
              <a:t>To increase the understanding of this issue, ANTHC’s Office of Community Environment and Health has been using an online survey for the last three years. Our goal is to measure access to veterinary care and learn how Alaska Native people think this lack of access affects their safety, physical and mental health. </a:t>
            </a:r>
            <a:endParaRPr lang="en-US" dirty="0"/>
          </a:p>
        </p:txBody>
      </p:sp>
      <p:sp>
        <p:nvSpPr>
          <p:cNvPr id="4" name="Slide Number Placeholder 3"/>
          <p:cNvSpPr>
            <a:spLocks noGrp="1"/>
          </p:cNvSpPr>
          <p:nvPr>
            <p:ph type="sldNum" sz="quarter" idx="10"/>
          </p:nvPr>
        </p:nvSpPr>
        <p:spPr/>
        <p:txBody>
          <a:bodyPr/>
          <a:lstStyle/>
          <a:p>
            <a:fld id="{4EDA3317-A9DF-43AF-AFD3-645296D6C226}" type="slidenum">
              <a:rPr lang="en-US" smtClean="0"/>
              <a:t>12</a:t>
            </a:fld>
            <a:endParaRPr lang="en-US"/>
          </a:p>
        </p:txBody>
      </p:sp>
    </p:spTree>
    <p:extLst>
      <p:ext uri="{BB962C8B-B14F-4D97-AF65-F5344CB8AC3E}">
        <p14:creationId xmlns:p14="http://schemas.microsoft.com/office/powerpoint/2010/main" val="2323929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0F2ABD2-BDF5-084E-8E77-F965560DF6C3}" type="datetimeFigureOut">
              <a:rPr lang="en-US" smtClean="0"/>
              <a:t>11/17/2020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C3479-2FE1-F844-9B56-BB965D2EDF03}" type="slidenum">
              <a:rPr lang="en-US" smtClean="0"/>
              <a:t>‹#›</a:t>
            </a:fld>
            <a:endParaRPr lang="en-US"/>
          </a:p>
        </p:txBody>
      </p:sp>
    </p:spTree>
    <p:extLst>
      <p:ext uri="{BB962C8B-B14F-4D97-AF65-F5344CB8AC3E}">
        <p14:creationId xmlns:p14="http://schemas.microsoft.com/office/powerpoint/2010/main" val="2620105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F2ABD2-BDF5-084E-8E77-F965560DF6C3}" type="datetimeFigureOut">
              <a:rPr lang="en-US" smtClean="0"/>
              <a:t>11/17/2020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C3479-2FE1-F844-9B56-BB965D2EDF03}" type="slidenum">
              <a:rPr lang="en-US" smtClean="0"/>
              <a:t>‹#›</a:t>
            </a:fld>
            <a:endParaRPr lang="en-US"/>
          </a:p>
        </p:txBody>
      </p:sp>
    </p:spTree>
    <p:extLst>
      <p:ext uri="{BB962C8B-B14F-4D97-AF65-F5344CB8AC3E}">
        <p14:creationId xmlns:p14="http://schemas.microsoft.com/office/powerpoint/2010/main" val="288697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F2ABD2-BDF5-084E-8E77-F965560DF6C3}" type="datetimeFigureOut">
              <a:rPr lang="en-US" smtClean="0"/>
              <a:t>11/17/2020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C3479-2FE1-F844-9B56-BB965D2EDF03}" type="slidenum">
              <a:rPr lang="en-US" smtClean="0"/>
              <a:t>‹#›</a:t>
            </a:fld>
            <a:endParaRPr lang="en-US"/>
          </a:p>
        </p:txBody>
      </p:sp>
    </p:spTree>
    <p:extLst>
      <p:ext uri="{BB962C8B-B14F-4D97-AF65-F5344CB8AC3E}">
        <p14:creationId xmlns:p14="http://schemas.microsoft.com/office/powerpoint/2010/main" val="1653460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F2ABD2-BDF5-084E-8E77-F965560DF6C3}" type="datetimeFigureOut">
              <a:rPr lang="en-US" smtClean="0"/>
              <a:t>11/17/2020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C3479-2FE1-F844-9B56-BB965D2EDF03}" type="slidenum">
              <a:rPr lang="en-US" smtClean="0"/>
              <a:t>‹#›</a:t>
            </a:fld>
            <a:endParaRPr lang="en-US"/>
          </a:p>
        </p:txBody>
      </p:sp>
    </p:spTree>
    <p:extLst>
      <p:ext uri="{BB962C8B-B14F-4D97-AF65-F5344CB8AC3E}">
        <p14:creationId xmlns:p14="http://schemas.microsoft.com/office/powerpoint/2010/main" val="3990709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0F2ABD2-BDF5-084E-8E77-F965560DF6C3}" type="datetimeFigureOut">
              <a:rPr lang="en-US" smtClean="0"/>
              <a:t>11/17/2020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C3479-2FE1-F844-9B56-BB965D2EDF03}" type="slidenum">
              <a:rPr lang="en-US" smtClean="0"/>
              <a:t>‹#›</a:t>
            </a:fld>
            <a:endParaRPr lang="en-US"/>
          </a:p>
        </p:txBody>
      </p:sp>
    </p:spTree>
    <p:extLst>
      <p:ext uri="{BB962C8B-B14F-4D97-AF65-F5344CB8AC3E}">
        <p14:creationId xmlns:p14="http://schemas.microsoft.com/office/powerpoint/2010/main" val="1729847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0F2ABD2-BDF5-084E-8E77-F965560DF6C3}" type="datetimeFigureOut">
              <a:rPr lang="en-US" smtClean="0"/>
              <a:t>11/17/2020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EC3479-2FE1-F844-9B56-BB965D2EDF03}" type="slidenum">
              <a:rPr lang="en-US" smtClean="0"/>
              <a:t>‹#›</a:t>
            </a:fld>
            <a:endParaRPr lang="en-US"/>
          </a:p>
        </p:txBody>
      </p:sp>
    </p:spTree>
    <p:extLst>
      <p:ext uri="{BB962C8B-B14F-4D97-AF65-F5344CB8AC3E}">
        <p14:creationId xmlns:p14="http://schemas.microsoft.com/office/powerpoint/2010/main" val="3808375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0F2ABD2-BDF5-084E-8E77-F965560DF6C3}" type="datetimeFigureOut">
              <a:rPr lang="en-US" smtClean="0"/>
              <a:t>11/17/2020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EC3479-2FE1-F844-9B56-BB965D2EDF03}" type="slidenum">
              <a:rPr lang="en-US" smtClean="0"/>
              <a:t>‹#›</a:t>
            </a:fld>
            <a:endParaRPr lang="en-US"/>
          </a:p>
        </p:txBody>
      </p:sp>
    </p:spTree>
    <p:extLst>
      <p:ext uri="{BB962C8B-B14F-4D97-AF65-F5344CB8AC3E}">
        <p14:creationId xmlns:p14="http://schemas.microsoft.com/office/powerpoint/2010/main" val="1305423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0F2ABD2-BDF5-084E-8E77-F965560DF6C3}" type="datetimeFigureOut">
              <a:rPr lang="en-US" smtClean="0"/>
              <a:t>11/17/2020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EC3479-2FE1-F844-9B56-BB965D2EDF03}" type="slidenum">
              <a:rPr lang="en-US" smtClean="0"/>
              <a:t>‹#›</a:t>
            </a:fld>
            <a:endParaRPr lang="en-US"/>
          </a:p>
        </p:txBody>
      </p:sp>
    </p:spTree>
    <p:extLst>
      <p:ext uri="{BB962C8B-B14F-4D97-AF65-F5344CB8AC3E}">
        <p14:creationId xmlns:p14="http://schemas.microsoft.com/office/powerpoint/2010/main" val="1229362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F2ABD2-BDF5-084E-8E77-F965560DF6C3}" type="datetimeFigureOut">
              <a:rPr lang="en-US" smtClean="0"/>
              <a:t>11/17/2020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EC3479-2FE1-F844-9B56-BB965D2EDF03}" type="slidenum">
              <a:rPr lang="en-US" smtClean="0"/>
              <a:t>‹#›</a:t>
            </a:fld>
            <a:endParaRPr lang="en-US"/>
          </a:p>
        </p:txBody>
      </p:sp>
    </p:spTree>
    <p:extLst>
      <p:ext uri="{BB962C8B-B14F-4D97-AF65-F5344CB8AC3E}">
        <p14:creationId xmlns:p14="http://schemas.microsoft.com/office/powerpoint/2010/main" val="131579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F2ABD2-BDF5-084E-8E77-F965560DF6C3}" type="datetimeFigureOut">
              <a:rPr lang="en-US" smtClean="0"/>
              <a:t>11/17/2020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EC3479-2FE1-F844-9B56-BB965D2EDF03}" type="slidenum">
              <a:rPr lang="en-US" smtClean="0"/>
              <a:t>‹#›</a:t>
            </a:fld>
            <a:endParaRPr lang="en-US"/>
          </a:p>
        </p:txBody>
      </p:sp>
    </p:spTree>
    <p:extLst>
      <p:ext uri="{BB962C8B-B14F-4D97-AF65-F5344CB8AC3E}">
        <p14:creationId xmlns:p14="http://schemas.microsoft.com/office/powerpoint/2010/main" val="922633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F2ABD2-BDF5-084E-8E77-F965560DF6C3}" type="datetimeFigureOut">
              <a:rPr lang="en-US" smtClean="0"/>
              <a:t>11/17/2020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EC3479-2FE1-F844-9B56-BB965D2EDF03}" type="slidenum">
              <a:rPr lang="en-US" smtClean="0"/>
              <a:t>‹#›</a:t>
            </a:fld>
            <a:endParaRPr lang="en-US"/>
          </a:p>
        </p:txBody>
      </p:sp>
    </p:spTree>
    <p:extLst>
      <p:ext uri="{BB962C8B-B14F-4D97-AF65-F5344CB8AC3E}">
        <p14:creationId xmlns:p14="http://schemas.microsoft.com/office/powerpoint/2010/main" val="2539602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F2ABD2-BDF5-084E-8E77-F965560DF6C3}" type="datetimeFigureOut">
              <a:rPr lang="en-US" smtClean="0"/>
              <a:t>11/17/2020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EC3479-2FE1-F844-9B56-BB965D2EDF03}" type="slidenum">
              <a:rPr lang="en-US" smtClean="0"/>
              <a:t>‹#›</a:t>
            </a:fld>
            <a:endParaRPr lang="en-US"/>
          </a:p>
        </p:txBody>
      </p:sp>
      <p:pic>
        <p:nvPicPr>
          <p:cNvPr id="7" name="Picture 6" descr="ANTHC PPT Footer.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5829453"/>
            <a:ext cx="9144000" cy="1028547"/>
          </a:xfrm>
          <a:prstGeom prst="rect">
            <a:avLst/>
          </a:prstGeom>
        </p:spPr>
      </p:pic>
    </p:spTree>
    <p:extLst>
      <p:ext uri="{BB962C8B-B14F-4D97-AF65-F5344CB8AC3E}">
        <p14:creationId xmlns:p14="http://schemas.microsoft.com/office/powerpoint/2010/main" val="18456533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www.atcemak.com/environmental-health-youth-outreach/"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mailto:ceh@anthc.org"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mailto:mcmcdonald1@anthc.org" TargetMode="External"/><Relationship Id="rId2" Type="http://schemas.openxmlformats.org/officeDocument/2006/relationships/hyperlink" Target="mailto:rdcameron@anthc.org"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662151"/>
            <a:ext cx="7772400" cy="525517"/>
          </a:xfrm>
        </p:spPr>
        <p:txBody>
          <a:bodyPr>
            <a:normAutofit fontScale="90000"/>
          </a:bodyPr>
          <a:lstStyle/>
          <a:p>
            <a:pPr eaLnBrk="1" hangingPunct="1">
              <a:defRPr/>
            </a:pPr>
            <a:r>
              <a:rPr lang="en-US" dirty="0" smtClean="0"/>
              <a:t>Rabies Prevention</a:t>
            </a:r>
            <a:br>
              <a:rPr lang="en-US" dirty="0" smtClean="0"/>
            </a:br>
            <a:r>
              <a:rPr lang="en-US" dirty="0" smtClean="0"/>
              <a:t/>
            </a:r>
            <a:br>
              <a:rPr lang="en-US" dirty="0" smtClean="0"/>
            </a:br>
            <a:r>
              <a:rPr lang="en-US" dirty="0" smtClean="0"/>
              <a:t> </a:t>
            </a:r>
            <a:endParaRPr lang="en-US" sz="3200" dirty="0" smtClean="0"/>
          </a:p>
        </p:txBody>
      </p:sp>
      <p:sp>
        <p:nvSpPr>
          <p:cNvPr id="5" name="Rectangle 3"/>
          <p:cNvSpPr>
            <a:spLocks noGrp="1" noChangeArrowheads="1"/>
          </p:cNvSpPr>
          <p:nvPr>
            <p:ph type="subTitle" idx="1"/>
          </p:nvPr>
        </p:nvSpPr>
        <p:spPr>
          <a:xfrm>
            <a:off x="2743200" y="5265683"/>
            <a:ext cx="6400800" cy="530771"/>
          </a:xfrm>
        </p:spPr>
        <p:txBody>
          <a:bodyPr rtlCol="0">
            <a:normAutofit/>
          </a:bodyPr>
          <a:lstStyle/>
          <a:p>
            <a:pPr algn="r" defTabSz="457207" eaLnBrk="1" fontAlgn="auto" hangingPunct="1">
              <a:lnSpc>
                <a:spcPct val="80000"/>
              </a:lnSpc>
              <a:spcAft>
                <a:spcPts val="0"/>
              </a:spcAft>
              <a:buClr>
                <a:schemeClr val="bg2">
                  <a:lumMod val="40000"/>
                  <a:lumOff val="60000"/>
                </a:schemeClr>
              </a:buClr>
              <a:buFont typeface="Wingdings 3" charset="2"/>
              <a:buNone/>
              <a:defRPr/>
            </a:pPr>
            <a:r>
              <a:rPr lang="en-US" altLang="en-US" dirty="0" smtClean="0">
                <a:solidFill>
                  <a:schemeClr val="tx1"/>
                </a:solidFill>
              </a:rPr>
              <a:t>Field Environmental health</a:t>
            </a:r>
          </a:p>
          <a:p>
            <a:pPr algn="r" defTabSz="457207" eaLnBrk="1" fontAlgn="auto" hangingPunct="1">
              <a:lnSpc>
                <a:spcPct val="80000"/>
              </a:lnSpc>
              <a:spcAft>
                <a:spcPts val="0"/>
              </a:spcAft>
              <a:buClr>
                <a:schemeClr val="bg2">
                  <a:lumMod val="40000"/>
                  <a:lumOff val="60000"/>
                </a:schemeClr>
              </a:buClr>
              <a:buFont typeface="Wingdings 3" charset="2"/>
              <a:buNone/>
              <a:defRPr/>
            </a:pPr>
            <a:endParaRPr lang="en-US" altLang="en-US" dirty="0" smtClean="0"/>
          </a:p>
        </p:txBody>
      </p:sp>
      <p:pic>
        <p:nvPicPr>
          <p:cNvPr id="3" name="Picture 2"/>
          <p:cNvPicPr>
            <a:picLocks noChangeAspect="1"/>
          </p:cNvPicPr>
          <p:nvPr/>
        </p:nvPicPr>
        <p:blipFill>
          <a:blip r:embed="rId3"/>
          <a:stretch>
            <a:fillRect/>
          </a:stretch>
        </p:blipFill>
        <p:spPr>
          <a:xfrm>
            <a:off x="847492" y="1318892"/>
            <a:ext cx="7394786" cy="3598796"/>
          </a:xfrm>
          <a:prstGeom prst="rect">
            <a:avLst/>
          </a:prstGeom>
        </p:spPr>
      </p:pic>
      <p:sp>
        <p:nvSpPr>
          <p:cNvPr id="6" name="TextBox 5"/>
          <p:cNvSpPr txBox="1"/>
          <p:nvPr/>
        </p:nvSpPr>
        <p:spPr>
          <a:xfrm>
            <a:off x="192504" y="5991726"/>
            <a:ext cx="4656221" cy="646331"/>
          </a:xfrm>
          <a:prstGeom prst="rect">
            <a:avLst/>
          </a:prstGeom>
          <a:noFill/>
        </p:spPr>
        <p:txBody>
          <a:bodyPr wrap="square" rtlCol="0">
            <a:spAutoFit/>
          </a:bodyPr>
          <a:lstStyle/>
          <a:p>
            <a:r>
              <a:rPr lang="en-US" b="1" dirty="0" smtClean="0">
                <a:solidFill>
                  <a:schemeClr val="bg1"/>
                </a:solidFill>
              </a:rPr>
              <a:t>Russ Cameron</a:t>
            </a:r>
          </a:p>
          <a:p>
            <a:r>
              <a:rPr lang="en-US" dirty="0" smtClean="0">
                <a:solidFill>
                  <a:schemeClr val="bg1"/>
                </a:solidFill>
              </a:rPr>
              <a:t>Field Environmental Health, ANTHC</a:t>
            </a:r>
            <a:endParaRPr lang="en-US" dirty="0">
              <a:solidFill>
                <a:schemeClr val="bg1"/>
              </a:solidFill>
            </a:endParaRPr>
          </a:p>
        </p:txBody>
      </p:sp>
    </p:spTree>
    <p:extLst>
      <p:ext uri="{BB962C8B-B14F-4D97-AF65-F5344CB8AC3E}">
        <p14:creationId xmlns:p14="http://schemas.microsoft.com/office/powerpoint/2010/main" val="28856846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74660"/>
          </a:xfrm>
        </p:spPr>
        <p:txBody>
          <a:bodyPr>
            <a:normAutofit fontScale="90000"/>
          </a:bodyPr>
          <a:lstStyle/>
          <a:p>
            <a:r>
              <a:rPr lang="en-US" sz="3600" dirty="0"/>
              <a:t>Access to Veterinary Care in Rural </a:t>
            </a:r>
            <a:r>
              <a:rPr lang="en-US" sz="3600" dirty="0" smtClean="0"/>
              <a:t>Alaska</a:t>
            </a:r>
            <a:br>
              <a:rPr lang="en-US" sz="3600" dirty="0" smtClean="0"/>
            </a:br>
            <a:r>
              <a:rPr lang="en-US" sz="3600" dirty="0" smtClean="0"/>
              <a:t>Summary of </a:t>
            </a:r>
            <a:r>
              <a:rPr lang="en-US" sz="3600" dirty="0"/>
              <a:t>S</a:t>
            </a:r>
            <a:r>
              <a:rPr lang="en-US" sz="3600" dirty="0" smtClean="0"/>
              <a:t>urvey </a:t>
            </a:r>
            <a:r>
              <a:rPr lang="en-US" sz="3600" dirty="0"/>
              <a:t>R</a:t>
            </a:r>
            <a:r>
              <a:rPr lang="en-US" sz="3600" dirty="0" smtClean="0"/>
              <a:t>esults </a:t>
            </a:r>
            <a:r>
              <a:rPr lang="en-US" dirty="0"/>
              <a:t/>
            </a:r>
            <a:br>
              <a:rPr lang="en-US" dirty="0"/>
            </a:br>
            <a:endParaRPr lang="en-US" dirty="0"/>
          </a:p>
        </p:txBody>
      </p:sp>
      <p:sp>
        <p:nvSpPr>
          <p:cNvPr id="3" name="Content Placeholder 2"/>
          <p:cNvSpPr>
            <a:spLocks noGrp="1"/>
          </p:cNvSpPr>
          <p:nvPr>
            <p:ph idx="1"/>
          </p:nvPr>
        </p:nvSpPr>
        <p:spPr>
          <a:xfrm>
            <a:off x="379141" y="4516244"/>
            <a:ext cx="8196147" cy="1609919"/>
          </a:xfrm>
        </p:spPr>
        <p:txBody>
          <a:bodyPr/>
          <a:lstStyle/>
          <a:p>
            <a:endParaRPr lang="en-US" dirty="0"/>
          </a:p>
          <a:p>
            <a:r>
              <a:rPr lang="en-US" dirty="0"/>
              <a:t> </a:t>
            </a:r>
            <a:r>
              <a:rPr lang="en-US" sz="1400" dirty="0"/>
              <a:t>To participate in the survey, visit </a:t>
            </a:r>
            <a:r>
              <a:rPr lang="en-US" sz="1400" dirty="0" smtClean="0"/>
              <a:t>surveymonkey.com/r/</a:t>
            </a:r>
            <a:r>
              <a:rPr lang="en-US" sz="1400" dirty="0" err="1" smtClean="0"/>
              <a:t>HealthyDogHealthyCommunityResidentSurvey</a:t>
            </a:r>
            <a:r>
              <a:rPr lang="en-US" sz="1400" dirty="0" smtClean="0"/>
              <a:t> </a:t>
            </a:r>
            <a:endParaRPr lang="en-US" dirty="0"/>
          </a:p>
        </p:txBody>
      </p:sp>
      <p:pic>
        <p:nvPicPr>
          <p:cNvPr id="4" name="Picture 3"/>
          <p:cNvPicPr>
            <a:picLocks noChangeAspect="1"/>
          </p:cNvPicPr>
          <p:nvPr/>
        </p:nvPicPr>
        <p:blipFill>
          <a:blip r:embed="rId3"/>
          <a:stretch>
            <a:fillRect/>
          </a:stretch>
        </p:blipFill>
        <p:spPr>
          <a:xfrm>
            <a:off x="1606731" y="1141381"/>
            <a:ext cx="5930537" cy="4041163"/>
          </a:xfrm>
          <a:prstGeom prst="rect">
            <a:avLst/>
          </a:prstGeom>
        </p:spPr>
      </p:pic>
    </p:spTree>
    <p:extLst>
      <p:ext uri="{BB962C8B-B14F-4D97-AF65-F5344CB8AC3E}">
        <p14:creationId xmlns:p14="http://schemas.microsoft.com/office/powerpoint/2010/main" val="17374690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74660"/>
          </a:xfrm>
        </p:spPr>
        <p:txBody>
          <a:bodyPr>
            <a:normAutofit fontScale="90000"/>
          </a:bodyPr>
          <a:lstStyle/>
          <a:p>
            <a:r>
              <a:rPr lang="en-US" sz="3600" dirty="0"/>
              <a:t>Access to Veterinary Care in Rural </a:t>
            </a:r>
            <a:r>
              <a:rPr lang="en-US" sz="3600" dirty="0" smtClean="0"/>
              <a:t>Alaska</a:t>
            </a:r>
            <a:br>
              <a:rPr lang="en-US" sz="3600" dirty="0" smtClean="0"/>
            </a:br>
            <a:r>
              <a:rPr lang="en-US" sz="3600" dirty="0" smtClean="0"/>
              <a:t>Summary of </a:t>
            </a:r>
            <a:r>
              <a:rPr lang="en-US" sz="3600" dirty="0"/>
              <a:t>S</a:t>
            </a:r>
            <a:r>
              <a:rPr lang="en-US" sz="3600" dirty="0" smtClean="0"/>
              <a:t>urvey </a:t>
            </a:r>
            <a:r>
              <a:rPr lang="en-US" sz="3600" dirty="0"/>
              <a:t>R</a:t>
            </a:r>
            <a:r>
              <a:rPr lang="en-US" sz="3600" dirty="0" smtClean="0"/>
              <a:t>esults </a:t>
            </a:r>
            <a:r>
              <a:rPr lang="en-US" dirty="0"/>
              <a:t/>
            </a:r>
            <a:br>
              <a:rPr lang="en-US" dirty="0"/>
            </a:br>
            <a:endParaRPr lang="en-US" dirty="0"/>
          </a:p>
        </p:txBody>
      </p:sp>
      <p:sp>
        <p:nvSpPr>
          <p:cNvPr id="3" name="Content Placeholder 2"/>
          <p:cNvSpPr>
            <a:spLocks noGrp="1"/>
          </p:cNvSpPr>
          <p:nvPr>
            <p:ph idx="1"/>
          </p:nvPr>
        </p:nvSpPr>
        <p:spPr>
          <a:xfrm>
            <a:off x="379141" y="4516244"/>
            <a:ext cx="8196147" cy="1609919"/>
          </a:xfrm>
        </p:spPr>
        <p:txBody>
          <a:bodyPr/>
          <a:lstStyle/>
          <a:p>
            <a:endParaRPr lang="en-US" dirty="0"/>
          </a:p>
          <a:p>
            <a:r>
              <a:rPr lang="en-US" dirty="0"/>
              <a:t> </a:t>
            </a:r>
            <a:r>
              <a:rPr lang="en-US" sz="1400" dirty="0"/>
              <a:t>To participate in the survey, visit </a:t>
            </a:r>
            <a:r>
              <a:rPr lang="en-US" sz="1400" dirty="0" smtClean="0"/>
              <a:t>surveymonkey.com/r/</a:t>
            </a:r>
            <a:r>
              <a:rPr lang="en-US" sz="1400" dirty="0" err="1" smtClean="0"/>
              <a:t>HealthyDogHealthyCommunityResidentSurvey</a:t>
            </a:r>
            <a:r>
              <a:rPr lang="en-US" sz="1400" dirty="0" smtClean="0"/>
              <a:t> </a:t>
            </a:r>
            <a:endParaRPr lang="en-US" dirty="0"/>
          </a:p>
        </p:txBody>
      </p:sp>
      <p:pic>
        <p:nvPicPr>
          <p:cNvPr id="4" name="Picture 3"/>
          <p:cNvPicPr>
            <a:picLocks noChangeAspect="1"/>
          </p:cNvPicPr>
          <p:nvPr/>
        </p:nvPicPr>
        <p:blipFill>
          <a:blip r:embed="rId3"/>
          <a:stretch>
            <a:fillRect/>
          </a:stretch>
        </p:blipFill>
        <p:spPr>
          <a:xfrm>
            <a:off x="1480641" y="1031965"/>
            <a:ext cx="5993146" cy="4097083"/>
          </a:xfrm>
          <a:prstGeom prst="rect">
            <a:avLst/>
          </a:prstGeom>
        </p:spPr>
      </p:pic>
    </p:spTree>
    <p:extLst>
      <p:ext uri="{BB962C8B-B14F-4D97-AF65-F5344CB8AC3E}">
        <p14:creationId xmlns:p14="http://schemas.microsoft.com/office/powerpoint/2010/main" val="6464916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74660"/>
          </a:xfrm>
        </p:spPr>
        <p:txBody>
          <a:bodyPr>
            <a:normAutofit fontScale="90000"/>
          </a:bodyPr>
          <a:lstStyle/>
          <a:p>
            <a:r>
              <a:rPr lang="en-US" sz="3600" dirty="0"/>
              <a:t>Access to Veterinary Care in Rural </a:t>
            </a:r>
            <a:r>
              <a:rPr lang="en-US" sz="3600" dirty="0" smtClean="0"/>
              <a:t>Alaska</a:t>
            </a:r>
            <a:br>
              <a:rPr lang="en-US" sz="3600" dirty="0" smtClean="0"/>
            </a:br>
            <a:r>
              <a:rPr lang="en-US" sz="3600" dirty="0" smtClean="0"/>
              <a:t>Summary of </a:t>
            </a:r>
            <a:r>
              <a:rPr lang="en-US" sz="3600" dirty="0"/>
              <a:t>S</a:t>
            </a:r>
            <a:r>
              <a:rPr lang="en-US" sz="3600" dirty="0" smtClean="0"/>
              <a:t>urvey </a:t>
            </a:r>
            <a:r>
              <a:rPr lang="en-US" sz="3600" dirty="0"/>
              <a:t>R</a:t>
            </a:r>
            <a:r>
              <a:rPr lang="en-US" sz="3600" dirty="0" smtClean="0"/>
              <a:t>esults </a:t>
            </a:r>
            <a:r>
              <a:rPr lang="en-US" dirty="0"/>
              <a:t/>
            </a:r>
            <a:br>
              <a:rPr lang="en-US" dirty="0"/>
            </a:br>
            <a:endParaRPr lang="en-US" dirty="0"/>
          </a:p>
        </p:txBody>
      </p:sp>
      <p:sp>
        <p:nvSpPr>
          <p:cNvPr id="3" name="Content Placeholder 2"/>
          <p:cNvSpPr>
            <a:spLocks noGrp="1"/>
          </p:cNvSpPr>
          <p:nvPr>
            <p:ph idx="1"/>
          </p:nvPr>
        </p:nvSpPr>
        <p:spPr>
          <a:xfrm>
            <a:off x="379141" y="4516244"/>
            <a:ext cx="8196147" cy="1609919"/>
          </a:xfrm>
        </p:spPr>
        <p:txBody>
          <a:bodyPr/>
          <a:lstStyle/>
          <a:p>
            <a:endParaRPr lang="en-US" dirty="0"/>
          </a:p>
          <a:p>
            <a:r>
              <a:rPr lang="en-US" dirty="0"/>
              <a:t> </a:t>
            </a:r>
            <a:r>
              <a:rPr lang="en-US" sz="1400" dirty="0"/>
              <a:t>To participate in the survey, visit </a:t>
            </a:r>
            <a:r>
              <a:rPr lang="en-US" sz="1400" dirty="0" smtClean="0"/>
              <a:t>surveymonkey.com/r/</a:t>
            </a:r>
            <a:r>
              <a:rPr lang="en-US" sz="1400" dirty="0" err="1" smtClean="0"/>
              <a:t>HealthyDogHealthyCommunityResidentSurvey</a:t>
            </a:r>
            <a:r>
              <a:rPr lang="en-US" sz="1400" dirty="0" smtClean="0"/>
              <a:t> </a:t>
            </a:r>
            <a:endParaRPr lang="en-US" dirty="0"/>
          </a:p>
        </p:txBody>
      </p:sp>
      <p:pic>
        <p:nvPicPr>
          <p:cNvPr id="4" name="Picture 3"/>
          <p:cNvPicPr>
            <a:picLocks noChangeAspect="1"/>
          </p:cNvPicPr>
          <p:nvPr/>
        </p:nvPicPr>
        <p:blipFill>
          <a:blip r:embed="rId3"/>
          <a:stretch>
            <a:fillRect/>
          </a:stretch>
        </p:blipFill>
        <p:spPr>
          <a:xfrm>
            <a:off x="1635613" y="1113945"/>
            <a:ext cx="5694392" cy="3993632"/>
          </a:xfrm>
          <a:prstGeom prst="rect">
            <a:avLst/>
          </a:prstGeom>
        </p:spPr>
      </p:pic>
    </p:spTree>
    <p:extLst>
      <p:ext uri="{BB962C8B-B14F-4D97-AF65-F5344CB8AC3E}">
        <p14:creationId xmlns:p14="http://schemas.microsoft.com/office/powerpoint/2010/main" val="39216056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74660"/>
          </a:xfrm>
        </p:spPr>
        <p:txBody>
          <a:bodyPr>
            <a:normAutofit fontScale="90000"/>
          </a:bodyPr>
          <a:lstStyle/>
          <a:p>
            <a:r>
              <a:rPr lang="en-US" sz="3600" dirty="0"/>
              <a:t>Access to Veterinary Care in Rural </a:t>
            </a:r>
            <a:r>
              <a:rPr lang="en-US" sz="3600" dirty="0" smtClean="0"/>
              <a:t>Alaska</a:t>
            </a:r>
            <a:br>
              <a:rPr lang="en-US" sz="3600" dirty="0" smtClean="0"/>
            </a:br>
            <a:r>
              <a:rPr lang="en-US" sz="3600" dirty="0" smtClean="0"/>
              <a:t>Summary of </a:t>
            </a:r>
            <a:r>
              <a:rPr lang="en-US" sz="3600" dirty="0"/>
              <a:t>S</a:t>
            </a:r>
            <a:r>
              <a:rPr lang="en-US" sz="3600" dirty="0" smtClean="0"/>
              <a:t>urvey </a:t>
            </a:r>
            <a:r>
              <a:rPr lang="en-US" sz="3600" dirty="0"/>
              <a:t>R</a:t>
            </a:r>
            <a:r>
              <a:rPr lang="en-US" sz="3600" dirty="0" smtClean="0"/>
              <a:t>esults </a:t>
            </a:r>
            <a:r>
              <a:rPr lang="en-US" dirty="0"/>
              <a:t/>
            </a:r>
            <a:br>
              <a:rPr lang="en-US" dirty="0"/>
            </a:br>
            <a:endParaRPr lang="en-US" dirty="0"/>
          </a:p>
        </p:txBody>
      </p:sp>
      <p:sp>
        <p:nvSpPr>
          <p:cNvPr id="3" name="Content Placeholder 2"/>
          <p:cNvSpPr>
            <a:spLocks noGrp="1"/>
          </p:cNvSpPr>
          <p:nvPr>
            <p:ph idx="1"/>
          </p:nvPr>
        </p:nvSpPr>
        <p:spPr>
          <a:xfrm>
            <a:off x="379141" y="4516244"/>
            <a:ext cx="8196147" cy="1609919"/>
          </a:xfrm>
        </p:spPr>
        <p:txBody>
          <a:bodyPr/>
          <a:lstStyle/>
          <a:p>
            <a:endParaRPr lang="en-US" dirty="0"/>
          </a:p>
          <a:p>
            <a:r>
              <a:rPr lang="en-US" dirty="0"/>
              <a:t> </a:t>
            </a:r>
            <a:r>
              <a:rPr lang="en-US" sz="1400" dirty="0"/>
              <a:t>To participate in the survey, visit </a:t>
            </a:r>
            <a:r>
              <a:rPr lang="en-US" sz="1400" dirty="0" smtClean="0"/>
              <a:t>surveymonkey.com/r/</a:t>
            </a:r>
            <a:r>
              <a:rPr lang="en-US" sz="1400" dirty="0" err="1" smtClean="0"/>
              <a:t>HealthyDogHealthyCommunityResidentSurvey</a:t>
            </a:r>
            <a:r>
              <a:rPr lang="en-US" sz="1400" dirty="0" smtClean="0"/>
              <a:t> </a:t>
            </a:r>
            <a:endParaRPr lang="en-US" dirty="0"/>
          </a:p>
        </p:txBody>
      </p:sp>
      <p:pic>
        <p:nvPicPr>
          <p:cNvPr id="4" name="Picture 3"/>
          <p:cNvPicPr>
            <a:picLocks noChangeAspect="1"/>
          </p:cNvPicPr>
          <p:nvPr/>
        </p:nvPicPr>
        <p:blipFill>
          <a:blip r:embed="rId3"/>
          <a:stretch>
            <a:fillRect/>
          </a:stretch>
        </p:blipFill>
        <p:spPr>
          <a:xfrm>
            <a:off x="1645922" y="1104274"/>
            <a:ext cx="5943598" cy="4115809"/>
          </a:xfrm>
          <a:prstGeom prst="rect">
            <a:avLst/>
          </a:prstGeom>
        </p:spPr>
      </p:pic>
    </p:spTree>
    <p:extLst>
      <p:ext uri="{BB962C8B-B14F-4D97-AF65-F5344CB8AC3E}">
        <p14:creationId xmlns:p14="http://schemas.microsoft.com/office/powerpoint/2010/main" val="14759179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74660"/>
          </a:xfrm>
        </p:spPr>
        <p:txBody>
          <a:bodyPr>
            <a:normAutofit fontScale="90000"/>
          </a:bodyPr>
          <a:lstStyle/>
          <a:p>
            <a:r>
              <a:rPr lang="en-US" sz="3600" dirty="0"/>
              <a:t>Access to Veterinary Care in Rural </a:t>
            </a:r>
            <a:r>
              <a:rPr lang="en-US" sz="3600" dirty="0" smtClean="0"/>
              <a:t>Alaska</a:t>
            </a:r>
            <a:br>
              <a:rPr lang="en-US" sz="3600" dirty="0" smtClean="0"/>
            </a:br>
            <a:r>
              <a:rPr lang="en-US" sz="3600" dirty="0" smtClean="0"/>
              <a:t>Summary of </a:t>
            </a:r>
            <a:r>
              <a:rPr lang="en-US" sz="3600" dirty="0"/>
              <a:t>S</a:t>
            </a:r>
            <a:r>
              <a:rPr lang="en-US" sz="3600" dirty="0" smtClean="0"/>
              <a:t>urvey </a:t>
            </a:r>
            <a:r>
              <a:rPr lang="en-US" sz="3600" dirty="0"/>
              <a:t>R</a:t>
            </a:r>
            <a:r>
              <a:rPr lang="en-US" sz="3600" dirty="0" smtClean="0"/>
              <a:t>esults </a:t>
            </a:r>
            <a:r>
              <a:rPr lang="en-US" dirty="0"/>
              <a:t/>
            </a:r>
            <a:br>
              <a:rPr lang="en-US" dirty="0"/>
            </a:br>
            <a:endParaRPr lang="en-US" dirty="0"/>
          </a:p>
        </p:txBody>
      </p:sp>
      <p:sp>
        <p:nvSpPr>
          <p:cNvPr id="3" name="Content Placeholder 2"/>
          <p:cNvSpPr>
            <a:spLocks noGrp="1"/>
          </p:cNvSpPr>
          <p:nvPr>
            <p:ph idx="1"/>
          </p:nvPr>
        </p:nvSpPr>
        <p:spPr>
          <a:xfrm>
            <a:off x="379141" y="4516244"/>
            <a:ext cx="8196147" cy="1609919"/>
          </a:xfrm>
        </p:spPr>
        <p:txBody>
          <a:bodyPr/>
          <a:lstStyle/>
          <a:p>
            <a:endParaRPr lang="en-US" dirty="0"/>
          </a:p>
          <a:p>
            <a:r>
              <a:rPr lang="en-US" dirty="0"/>
              <a:t> </a:t>
            </a:r>
            <a:r>
              <a:rPr lang="en-US" sz="1400" dirty="0"/>
              <a:t>To participate in the survey, visit </a:t>
            </a:r>
            <a:r>
              <a:rPr lang="en-US" sz="1400" dirty="0" smtClean="0"/>
              <a:t>surveymonkey.com/r/</a:t>
            </a:r>
            <a:r>
              <a:rPr lang="en-US" sz="1400" dirty="0" err="1" smtClean="0"/>
              <a:t>HealthyDogHealthyCommunityResidentSurvey</a:t>
            </a:r>
            <a:r>
              <a:rPr lang="en-US" sz="1400" dirty="0" smtClean="0"/>
              <a:t> </a:t>
            </a:r>
            <a:endParaRPr lang="en-US" dirty="0"/>
          </a:p>
        </p:txBody>
      </p:sp>
      <p:pic>
        <p:nvPicPr>
          <p:cNvPr id="4" name="Picture 3"/>
          <p:cNvPicPr>
            <a:picLocks noChangeAspect="1"/>
          </p:cNvPicPr>
          <p:nvPr/>
        </p:nvPicPr>
        <p:blipFill>
          <a:blip r:embed="rId3"/>
          <a:stretch>
            <a:fillRect/>
          </a:stretch>
        </p:blipFill>
        <p:spPr>
          <a:xfrm>
            <a:off x="1581200" y="1097280"/>
            <a:ext cx="6086697" cy="4147573"/>
          </a:xfrm>
          <a:prstGeom prst="rect">
            <a:avLst/>
          </a:prstGeom>
        </p:spPr>
      </p:pic>
    </p:spTree>
    <p:extLst>
      <p:ext uri="{BB962C8B-B14F-4D97-AF65-F5344CB8AC3E}">
        <p14:creationId xmlns:p14="http://schemas.microsoft.com/office/powerpoint/2010/main" val="16844780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74660"/>
          </a:xfrm>
        </p:spPr>
        <p:txBody>
          <a:bodyPr>
            <a:normAutofit fontScale="90000"/>
          </a:bodyPr>
          <a:lstStyle/>
          <a:p>
            <a:r>
              <a:rPr lang="en-US" sz="3600" dirty="0"/>
              <a:t>Access to Veterinary Care in Rural </a:t>
            </a:r>
            <a:r>
              <a:rPr lang="en-US" sz="3600" dirty="0" smtClean="0"/>
              <a:t>Alaska</a:t>
            </a:r>
            <a:br>
              <a:rPr lang="en-US" sz="3600" dirty="0" smtClean="0"/>
            </a:br>
            <a:r>
              <a:rPr lang="en-US" sz="3600" dirty="0" smtClean="0"/>
              <a:t>Summary of </a:t>
            </a:r>
            <a:r>
              <a:rPr lang="en-US" sz="3600" dirty="0"/>
              <a:t>S</a:t>
            </a:r>
            <a:r>
              <a:rPr lang="en-US" sz="3600" dirty="0" smtClean="0"/>
              <a:t>urvey </a:t>
            </a:r>
            <a:r>
              <a:rPr lang="en-US" sz="3600" dirty="0"/>
              <a:t>R</a:t>
            </a:r>
            <a:r>
              <a:rPr lang="en-US" sz="3600" dirty="0" smtClean="0"/>
              <a:t>esults </a:t>
            </a:r>
            <a:r>
              <a:rPr lang="en-US" dirty="0"/>
              <a:t/>
            </a:r>
            <a:br>
              <a:rPr lang="en-US" dirty="0"/>
            </a:br>
            <a:endParaRPr lang="en-US" dirty="0"/>
          </a:p>
        </p:txBody>
      </p:sp>
      <p:sp>
        <p:nvSpPr>
          <p:cNvPr id="3" name="Content Placeholder 2"/>
          <p:cNvSpPr>
            <a:spLocks noGrp="1"/>
          </p:cNvSpPr>
          <p:nvPr>
            <p:ph idx="1"/>
          </p:nvPr>
        </p:nvSpPr>
        <p:spPr>
          <a:xfrm>
            <a:off x="379141" y="4516244"/>
            <a:ext cx="8196147" cy="1609919"/>
          </a:xfrm>
        </p:spPr>
        <p:txBody>
          <a:bodyPr/>
          <a:lstStyle/>
          <a:p>
            <a:endParaRPr lang="en-US" dirty="0"/>
          </a:p>
          <a:p>
            <a:r>
              <a:rPr lang="en-US" dirty="0"/>
              <a:t> </a:t>
            </a:r>
            <a:r>
              <a:rPr lang="en-US" sz="1400" dirty="0"/>
              <a:t>To participate in the survey, visit </a:t>
            </a:r>
            <a:r>
              <a:rPr lang="en-US" sz="1400" dirty="0" smtClean="0"/>
              <a:t>surveymonkey.com/r/</a:t>
            </a:r>
            <a:r>
              <a:rPr lang="en-US" sz="1400" dirty="0" err="1" smtClean="0"/>
              <a:t>HealthyDogHealthyCommunityResidentSurvey</a:t>
            </a:r>
            <a:r>
              <a:rPr lang="en-US" sz="1400" dirty="0" smtClean="0"/>
              <a:t> </a:t>
            </a:r>
            <a:endParaRPr lang="en-US" dirty="0"/>
          </a:p>
        </p:txBody>
      </p:sp>
      <p:pic>
        <p:nvPicPr>
          <p:cNvPr id="4" name="Picture 3"/>
          <p:cNvPicPr>
            <a:picLocks noChangeAspect="1"/>
          </p:cNvPicPr>
          <p:nvPr/>
        </p:nvPicPr>
        <p:blipFill>
          <a:blip r:embed="rId3"/>
          <a:stretch>
            <a:fillRect/>
          </a:stretch>
        </p:blipFill>
        <p:spPr>
          <a:xfrm>
            <a:off x="1628544" y="1084217"/>
            <a:ext cx="6091603" cy="4164391"/>
          </a:xfrm>
          <a:prstGeom prst="rect">
            <a:avLst/>
          </a:prstGeom>
        </p:spPr>
      </p:pic>
    </p:spTree>
    <p:extLst>
      <p:ext uri="{BB962C8B-B14F-4D97-AF65-F5344CB8AC3E}">
        <p14:creationId xmlns:p14="http://schemas.microsoft.com/office/powerpoint/2010/main" val="23984516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74660"/>
          </a:xfrm>
        </p:spPr>
        <p:txBody>
          <a:bodyPr>
            <a:normAutofit fontScale="90000"/>
          </a:bodyPr>
          <a:lstStyle/>
          <a:p>
            <a:r>
              <a:rPr lang="en-US" sz="3600" dirty="0"/>
              <a:t>Access to Veterinary Care in Rural </a:t>
            </a:r>
            <a:r>
              <a:rPr lang="en-US" sz="3600" dirty="0" smtClean="0"/>
              <a:t>Alaska</a:t>
            </a:r>
            <a:br>
              <a:rPr lang="en-US" sz="3600" dirty="0" smtClean="0"/>
            </a:br>
            <a:r>
              <a:rPr lang="en-US" sz="3600" dirty="0" smtClean="0"/>
              <a:t>Summary of </a:t>
            </a:r>
            <a:r>
              <a:rPr lang="en-US" sz="3600" dirty="0"/>
              <a:t>S</a:t>
            </a:r>
            <a:r>
              <a:rPr lang="en-US" sz="3600" dirty="0" smtClean="0"/>
              <a:t>urvey </a:t>
            </a:r>
            <a:r>
              <a:rPr lang="en-US" sz="3600" dirty="0"/>
              <a:t>R</a:t>
            </a:r>
            <a:r>
              <a:rPr lang="en-US" sz="3600" dirty="0" smtClean="0"/>
              <a:t>esults </a:t>
            </a:r>
            <a:r>
              <a:rPr lang="en-US" dirty="0"/>
              <a:t/>
            </a:r>
            <a:br>
              <a:rPr lang="en-US" dirty="0"/>
            </a:br>
            <a:endParaRPr lang="en-US" dirty="0"/>
          </a:p>
        </p:txBody>
      </p:sp>
      <p:sp>
        <p:nvSpPr>
          <p:cNvPr id="3" name="Content Placeholder 2"/>
          <p:cNvSpPr>
            <a:spLocks noGrp="1"/>
          </p:cNvSpPr>
          <p:nvPr>
            <p:ph idx="1"/>
          </p:nvPr>
        </p:nvSpPr>
        <p:spPr>
          <a:xfrm>
            <a:off x="379141" y="4516244"/>
            <a:ext cx="8196147" cy="1609919"/>
          </a:xfrm>
        </p:spPr>
        <p:txBody>
          <a:bodyPr/>
          <a:lstStyle/>
          <a:p>
            <a:endParaRPr lang="en-US" dirty="0"/>
          </a:p>
          <a:p>
            <a:r>
              <a:rPr lang="en-US" dirty="0"/>
              <a:t> </a:t>
            </a:r>
            <a:r>
              <a:rPr lang="en-US" sz="1400" dirty="0"/>
              <a:t>To participate in the survey, visit </a:t>
            </a:r>
            <a:r>
              <a:rPr lang="en-US" sz="1400" dirty="0" smtClean="0"/>
              <a:t>surveymonkey.com/r/</a:t>
            </a:r>
            <a:r>
              <a:rPr lang="en-US" sz="1400" dirty="0" err="1" smtClean="0"/>
              <a:t>HealthyDogHealthyCommunityResidentSurvey</a:t>
            </a:r>
            <a:r>
              <a:rPr lang="en-US" sz="1400" dirty="0" smtClean="0"/>
              <a:t> </a:t>
            </a:r>
            <a:endParaRPr lang="en-US" dirty="0"/>
          </a:p>
        </p:txBody>
      </p:sp>
      <p:pic>
        <p:nvPicPr>
          <p:cNvPr id="5" name="Picture 4"/>
          <p:cNvPicPr>
            <a:picLocks noChangeAspect="1"/>
          </p:cNvPicPr>
          <p:nvPr/>
        </p:nvPicPr>
        <p:blipFill>
          <a:blip r:embed="rId3"/>
          <a:stretch>
            <a:fillRect/>
          </a:stretch>
        </p:blipFill>
        <p:spPr>
          <a:xfrm>
            <a:off x="1586910" y="966651"/>
            <a:ext cx="6133238" cy="4301406"/>
          </a:xfrm>
          <a:prstGeom prst="rect">
            <a:avLst/>
          </a:prstGeom>
        </p:spPr>
      </p:pic>
    </p:spTree>
    <p:extLst>
      <p:ext uri="{BB962C8B-B14F-4D97-AF65-F5344CB8AC3E}">
        <p14:creationId xmlns:p14="http://schemas.microsoft.com/office/powerpoint/2010/main" val="8449283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2504" y="595373"/>
            <a:ext cx="3452896" cy="4093428"/>
          </a:xfrm>
          <a:prstGeom prst="rect">
            <a:avLst/>
          </a:prstGeom>
          <a:noFill/>
        </p:spPr>
        <p:txBody>
          <a:bodyPr wrap="square" rtlCol="0">
            <a:spAutoFit/>
          </a:bodyPr>
          <a:lstStyle/>
          <a:p>
            <a:pPr>
              <a:spcAft>
                <a:spcPts val="600"/>
              </a:spcAft>
            </a:pPr>
            <a:r>
              <a:rPr lang="en-US" sz="4000" dirty="0" smtClean="0">
                <a:solidFill>
                  <a:srgbClr val="0089BB"/>
                </a:solidFill>
              </a:rPr>
              <a:t>Introducing: </a:t>
            </a:r>
          </a:p>
          <a:p>
            <a:pPr>
              <a:spcAft>
                <a:spcPts val="600"/>
              </a:spcAft>
            </a:pPr>
            <a:r>
              <a:rPr lang="en-US" sz="3200" i="1" dirty="0" smtClean="0">
                <a:solidFill>
                  <a:srgbClr val="0089BB"/>
                </a:solidFill>
              </a:rPr>
              <a:t>The Environmental Health Explorer Activity Book</a:t>
            </a:r>
          </a:p>
          <a:p>
            <a:endParaRPr lang="en-US" sz="2400" dirty="0" smtClean="0">
              <a:solidFill>
                <a:srgbClr val="0089BB"/>
              </a:solidFill>
            </a:endParaRPr>
          </a:p>
          <a:p>
            <a:pPr marL="342900" indent="-342900">
              <a:buFont typeface="Arial" panose="020B0604020202020204" pitchFamily="34" charset="0"/>
              <a:buChar char="•"/>
            </a:pPr>
            <a:r>
              <a:rPr lang="en-US" sz="2400" dirty="0" smtClean="0">
                <a:solidFill>
                  <a:srgbClr val="0089BB"/>
                </a:solidFill>
              </a:rPr>
              <a:t>What is it?</a:t>
            </a:r>
          </a:p>
          <a:p>
            <a:pPr marL="342900" indent="-342900">
              <a:buFont typeface="Arial" panose="020B0604020202020204" pitchFamily="34" charset="0"/>
              <a:buChar char="•"/>
            </a:pPr>
            <a:r>
              <a:rPr lang="en-US" sz="2400" dirty="0" smtClean="0">
                <a:solidFill>
                  <a:srgbClr val="0089BB"/>
                </a:solidFill>
              </a:rPr>
              <a:t>Who is it for?</a:t>
            </a:r>
          </a:p>
          <a:p>
            <a:pPr marL="342900" indent="-342900">
              <a:buFont typeface="Arial" panose="020B0604020202020204" pitchFamily="34" charset="0"/>
              <a:buChar char="•"/>
            </a:pPr>
            <a:r>
              <a:rPr lang="en-US" sz="2400" dirty="0" smtClean="0">
                <a:solidFill>
                  <a:srgbClr val="0089BB"/>
                </a:solidFill>
              </a:rPr>
              <a:t>How do I get them?</a:t>
            </a:r>
          </a:p>
          <a:p>
            <a:endParaRPr lang="en-US" dirty="0"/>
          </a:p>
        </p:txBody>
      </p:sp>
      <p:sp>
        <p:nvSpPr>
          <p:cNvPr id="7" name="TextBox 6"/>
          <p:cNvSpPr txBox="1"/>
          <p:nvPr/>
        </p:nvSpPr>
        <p:spPr>
          <a:xfrm>
            <a:off x="192504" y="5991726"/>
            <a:ext cx="4656221" cy="646331"/>
          </a:xfrm>
          <a:prstGeom prst="rect">
            <a:avLst/>
          </a:prstGeom>
          <a:noFill/>
        </p:spPr>
        <p:txBody>
          <a:bodyPr wrap="square" rtlCol="0">
            <a:spAutoFit/>
          </a:bodyPr>
          <a:lstStyle/>
          <a:p>
            <a:r>
              <a:rPr lang="en-US" b="1" dirty="0" smtClean="0">
                <a:solidFill>
                  <a:schemeClr val="bg1"/>
                </a:solidFill>
              </a:rPr>
              <a:t>Christy McDonald</a:t>
            </a:r>
          </a:p>
          <a:p>
            <a:r>
              <a:rPr lang="en-US" dirty="0" smtClean="0">
                <a:solidFill>
                  <a:schemeClr val="bg1"/>
                </a:solidFill>
              </a:rPr>
              <a:t>Field Environmental Health, ANTHC</a:t>
            </a:r>
            <a:endParaRPr lang="en-US" dirty="0">
              <a:solidFill>
                <a:schemeClr val="bg1"/>
              </a:solidFill>
            </a:endParaRPr>
          </a:p>
        </p:txBody>
      </p:sp>
      <p:grpSp>
        <p:nvGrpSpPr>
          <p:cNvPr id="8" name="Group 7"/>
          <p:cNvGrpSpPr/>
          <p:nvPr/>
        </p:nvGrpSpPr>
        <p:grpSpPr>
          <a:xfrm>
            <a:off x="4073793" y="429949"/>
            <a:ext cx="4414761" cy="5063368"/>
            <a:chOff x="3922294" y="206276"/>
            <a:chExt cx="4733420" cy="5428844"/>
          </a:xfrm>
          <a:effectLst>
            <a:outerShdw blurRad="241300" dist="50800" dir="11400000" sx="102000" sy="102000" algn="tl" rotWithShape="0">
              <a:prstClr val="black">
                <a:alpha val="27000"/>
              </a:prstClr>
            </a:outerShdw>
          </a:effectLst>
        </p:grpSpPr>
        <p:pic>
          <p:nvPicPr>
            <p:cNvPr id="9" name="Picture 8"/>
            <p:cNvPicPr>
              <a:picLocks noChangeAspect="1"/>
            </p:cNvPicPr>
            <p:nvPr/>
          </p:nvPicPr>
          <p:blipFill rotWithShape="1">
            <a:blip r:embed="rId3"/>
            <a:srcRect l="1635" t="2329" r="2191" b="1484"/>
            <a:stretch/>
          </p:blipFill>
          <p:spPr>
            <a:xfrm>
              <a:off x="3922294" y="206276"/>
              <a:ext cx="4199021" cy="5400439"/>
            </a:xfrm>
            <a:prstGeom prst="rect">
              <a:avLst/>
            </a:prstGeom>
          </p:spPr>
        </p:pic>
        <p:pic>
          <p:nvPicPr>
            <p:cNvPr id="10" name="Picture 9"/>
            <p:cNvPicPr>
              <a:picLocks noChangeAspect="1"/>
            </p:cNvPicPr>
            <p:nvPr/>
          </p:nvPicPr>
          <p:blipFill rotWithShape="1">
            <a:blip r:embed="rId3"/>
            <a:srcRect l="1635" t="2329" r="2191" b="1484"/>
            <a:stretch/>
          </p:blipFill>
          <p:spPr>
            <a:xfrm rot="153654">
              <a:off x="4158916" y="206276"/>
              <a:ext cx="4199021" cy="5400439"/>
            </a:xfrm>
            <a:prstGeom prst="rect">
              <a:avLst/>
            </a:prstGeom>
          </p:spPr>
        </p:pic>
        <p:pic>
          <p:nvPicPr>
            <p:cNvPr id="11" name="Picture 10"/>
            <p:cNvPicPr>
              <a:picLocks noChangeAspect="1"/>
            </p:cNvPicPr>
            <p:nvPr/>
          </p:nvPicPr>
          <p:blipFill rotWithShape="1">
            <a:blip r:embed="rId3"/>
            <a:srcRect l="1635" t="2329" r="2191" b="1484"/>
            <a:stretch/>
          </p:blipFill>
          <p:spPr>
            <a:xfrm rot="284112">
              <a:off x="4456693" y="234681"/>
              <a:ext cx="4199021" cy="5400439"/>
            </a:xfrm>
            <a:prstGeom prst="rect">
              <a:avLst/>
            </a:prstGeom>
          </p:spPr>
        </p:pic>
      </p:grpSp>
    </p:spTree>
    <p:extLst>
      <p:ext uri="{BB962C8B-B14F-4D97-AF65-F5344CB8AC3E}">
        <p14:creationId xmlns:p14="http://schemas.microsoft.com/office/powerpoint/2010/main" val="4772833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30" t="1206" r="1320" b="957"/>
          <a:stretch/>
        </p:blipFill>
        <p:spPr>
          <a:xfrm>
            <a:off x="385011" y="264695"/>
            <a:ext cx="4161772" cy="5329989"/>
          </a:xfrm>
          <a:prstGeom prst="rect">
            <a:avLst/>
          </a:prstGeom>
          <a:effectLst>
            <a:outerShdw blurRad="241300" dist="50800" dir="11400000" sx="102000" sy="102000" algn="tl" rotWithShape="0">
              <a:prstClr val="black">
                <a:alpha val="27000"/>
              </a:prstClr>
            </a:outerShdw>
          </a:effectLst>
        </p:spPr>
      </p:pic>
      <p:pic>
        <p:nvPicPr>
          <p:cNvPr id="5" name="Picture 4"/>
          <p:cNvPicPr>
            <a:picLocks noChangeAspect="1"/>
          </p:cNvPicPr>
          <p:nvPr/>
        </p:nvPicPr>
        <p:blipFill rotWithShape="1">
          <a:blip r:embed="rId3"/>
          <a:srcRect l="703" t="566" r="2701" b="1277"/>
          <a:stretch/>
        </p:blipFill>
        <p:spPr>
          <a:xfrm>
            <a:off x="4765802" y="216568"/>
            <a:ext cx="4118558" cy="5378116"/>
          </a:xfrm>
          <a:prstGeom prst="rect">
            <a:avLst/>
          </a:prstGeom>
          <a:effectLst>
            <a:outerShdw blurRad="241300" dist="50800" dir="11400000" sx="102000" sy="102000" algn="tl" rotWithShape="0">
              <a:prstClr val="black">
                <a:alpha val="27000"/>
              </a:prstClr>
            </a:outerShdw>
          </a:effectLst>
        </p:spPr>
      </p:pic>
    </p:spTree>
    <p:extLst>
      <p:ext uri="{BB962C8B-B14F-4D97-AF65-F5344CB8AC3E}">
        <p14:creationId xmlns:p14="http://schemas.microsoft.com/office/powerpoint/2010/main" val="4076832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87" t="599" r="1982" b="1253"/>
          <a:stretch/>
        </p:blipFill>
        <p:spPr>
          <a:xfrm>
            <a:off x="348915" y="324852"/>
            <a:ext cx="4030579" cy="5207017"/>
          </a:xfrm>
          <a:prstGeom prst="rect">
            <a:avLst/>
          </a:prstGeom>
          <a:effectLst>
            <a:outerShdw blurRad="241300" dist="50800" dir="11400000" sx="102000" sy="102000" algn="tl" rotWithShape="0">
              <a:prstClr val="black">
                <a:alpha val="27000"/>
              </a:prstClr>
            </a:outerShdw>
          </a:effectLst>
        </p:spPr>
      </p:pic>
      <p:pic>
        <p:nvPicPr>
          <p:cNvPr id="5" name="Picture 4"/>
          <p:cNvPicPr>
            <a:picLocks noChangeAspect="1"/>
          </p:cNvPicPr>
          <p:nvPr/>
        </p:nvPicPr>
        <p:blipFill rotWithShape="1">
          <a:blip r:embed="rId3"/>
          <a:srcRect l="1253" t="825" r="2005" b="1268"/>
          <a:stretch/>
        </p:blipFill>
        <p:spPr>
          <a:xfrm>
            <a:off x="4743158" y="324853"/>
            <a:ext cx="4003800" cy="5207016"/>
          </a:xfrm>
          <a:prstGeom prst="rect">
            <a:avLst/>
          </a:prstGeom>
          <a:effectLst>
            <a:outerShdw blurRad="241300" dist="50800" dir="11400000" sx="102000" sy="102000" algn="tl" rotWithShape="0">
              <a:prstClr val="black">
                <a:alpha val="27000"/>
              </a:prstClr>
            </a:outerShdw>
          </a:effectLst>
        </p:spPr>
      </p:pic>
    </p:spTree>
    <p:extLst>
      <p:ext uri="{BB962C8B-B14F-4D97-AF65-F5344CB8AC3E}">
        <p14:creationId xmlns:p14="http://schemas.microsoft.com/office/powerpoint/2010/main" val="890294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111512"/>
            <a:ext cx="8229600" cy="657922"/>
          </a:xfrm>
        </p:spPr>
        <p:txBody>
          <a:bodyPr>
            <a:normAutofit fontScale="90000"/>
          </a:bodyPr>
          <a:lstStyle/>
          <a:p>
            <a:pPr eaLnBrk="1" hangingPunct="1">
              <a:defRPr/>
            </a:pPr>
            <a:r>
              <a:rPr lang="en-US" dirty="0" smtClean="0"/>
              <a:t>What is Rabies?</a:t>
            </a:r>
          </a:p>
        </p:txBody>
      </p:sp>
      <p:sp>
        <p:nvSpPr>
          <p:cNvPr id="6147" name="Rectangle 3"/>
          <p:cNvSpPr>
            <a:spLocks noGrp="1" noChangeArrowheads="1"/>
          </p:cNvSpPr>
          <p:nvPr>
            <p:ph type="body" idx="1"/>
          </p:nvPr>
        </p:nvSpPr>
        <p:spPr>
          <a:xfrm>
            <a:off x="119202" y="1105763"/>
            <a:ext cx="4954603" cy="4581359"/>
          </a:xfrm>
        </p:spPr>
        <p:txBody>
          <a:bodyPr/>
          <a:lstStyle/>
          <a:p>
            <a:pPr eaLnBrk="1" hangingPunct="1">
              <a:lnSpc>
                <a:spcPct val="90000"/>
              </a:lnSpc>
              <a:defRPr/>
            </a:pPr>
            <a:r>
              <a:rPr lang="en-US" dirty="0" smtClean="0"/>
              <a:t>Virus that attacks the central nervous system</a:t>
            </a:r>
          </a:p>
          <a:p>
            <a:pPr eaLnBrk="1" hangingPunct="1">
              <a:lnSpc>
                <a:spcPct val="90000"/>
              </a:lnSpc>
              <a:defRPr/>
            </a:pPr>
            <a:r>
              <a:rPr lang="en-US" dirty="0" smtClean="0"/>
              <a:t>Any mammal can carry rabies</a:t>
            </a:r>
          </a:p>
          <a:p>
            <a:pPr lvl="1" eaLnBrk="1" hangingPunct="1">
              <a:lnSpc>
                <a:spcPct val="90000"/>
              </a:lnSpc>
              <a:defRPr/>
            </a:pPr>
            <a:r>
              <a:rPr lang="en-US" dirty="0" smtClean="0"/>
              <a:t>Foxes (red &amp; arctic)</a:t>
            </a:r>
          </a:p>
          <a:p>
            <a:pPr lvl="1" eaLnBrk="1" hangingPunct="1">
              <a:lnSpc>
                <a:spcPct val="90000"/>
              </a:lnSpc>
              <a:defRPr/>
            </a:pPr>
            <a:r>
              <a:rPr lang="en-US" dirty="0" smtClean="0"/>
              <a:t>Dogs (commonly spread to humans)</a:t>
            </a:r>
          </a:p>
          <a:p>
            <a:pPr lvl="1" eaLnBrk="1" hangingPunct="1">
              <a:lnSpc>
                <a:spcPct val="90000"/>
              </a:lnSpc>
              <a:defRPr/>
            </a:pPr>
            <a:r>
              <a:rPr lang="en-US" dirty="0" smtClean="0"/>
              <a:t>Wolves</a:t>
            </a:r>
          </a:p>
          <a:p>
            <a:pPr lvl="1" eaLnBrk="1" hangingPunct="1">
              <a:lnSpc>
                <a:spcPct val="90000"/>
              </a:lnSpc>
              <a:defRPr/>
            </a:pPr>
            <a:r>
              <a:rPr lang="en-US" dirty="0" smtClean="0"/>
              <a:t>Bats</a:t>
            </a:r>
          </a:p>
          <a:p>
            <a:pPr lvl="1" eaLnBrk="1" hangingPunct="1">
              <a:lnSpc>
                <a:spcPct val="90000"/>
              </a:lnSpc>
              <a:defRPr/>
            </a:pPr>
            <a:endParaRPr lang="en-US" dirty="0" smtClean="0"/>
          </a:p>
        </p:txBody>
      </p:sp>
      <p:pic>
        <p:nvPicPr>
          <p:cNvPr id="8" name="Picture 7"/>
          <p:cNvPicPr>
            <a:picLocks noChangeAspect="1"/>
          </p:cNvPicPr>
          <p:nvPr/>
        </p:nvPicPr>
        <p:blipFill>
          <a:blip r:embed="rId3"/>
          <a:stretch>
            <a:fillRect/>
          </a:stretch>
        </p:blipFill>
        <p:spPr>
          <a:xfrm>
            <a:off x="4873083" y="1749270"/>
            <a:ext cx="4140114" cy="3748281"/>
          </a:xfrm>
          <a:prstGeom prst="rect">
            <a:avLst/>
          </a:prstGeom>
        </p:spPr>
      </p:pic>
    </p:spTree>
    <p:extLst>
      <p:ext uri="{BB962C8B-B14F-4D97-AF65-F5344CB8AC3E}">
        <p14:creationId xmlns:p14="http://schemas.microsoft.com/office/powerpoint/2010/main" val="23840135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202" r="1678" b="938"/>
          <a:stretch/>
        </p:blipFill>
        <p:spPr>
          <a:xfrm>
            <a:off x="276725" y="177549"/>
            <a:ext cx="4860759" cy="6355598"/>
          </a:xfrm>
          <a:prstGeom prst="rect">
            <a:avLst/>
          </a:prstGeom>
          <a:effectLst>
            <a:outerShdw blurRad="241300" dist="50800" dir="11400000" sx="102000" sy="102000" algn="tl" rotWithShape="0">
              <a:prstClr val="black">
                <a:alpha val="27000"/>
              </a:prstClr>
            </a:outerShdw>
          </a:effectLst>
        </p:spPr>
      </p:pic>
      <p:sp>
        <p:nvSpPr>
          <p:cNvPr id="6" name="TextBox 5"/>
          <p:cNvSpPr txBox="1"/>
          <p:nvPr/>
        </p:nvSpPr>
        <p:spPr>
          <a:xfrm>
            <a:off x="5293895" y="614333"/>
            <a:ext cx="3862138" cy="3108543"/>
          </a:xfrm>
          <a:prstGeom prst="rect">
            <a:avLst/>
          </a:prstGeom>
          <a:noFill/>
        </p:spPr>
        <p:txBody>
          <a:bodyPr wrap="square" rtlCol="0">
            <a:spAutoFit/>
          </a:bodyPr>
          <a:lstStyle/>
          <a:p>
            <a:r>
              <a:rPr lang="en-US" sz="2800" dirty="0" smtClean="0">
                <a:solidFill>
                  <a:srgbClr val="0089BB"/>
                </a:solidFill>
              </a:rPr>
              <a:t>Programming:</a:t>
            </a:r>
          </a:p>
          <a:p>
            <a:pPr marL="285750" indent="-285750">
              <a:buFont typeface="Arial" panose="020B0604020202020204" pitchFamily="34" charset="0"/>
              <a:buChar char="•"/>
            </a:pPr>
            <a:r>
              <a:rPr lang="en-US" sz="2800" dirty="0" smtClean="0">
                <a:solidFill>
                  <a:srgbClr val="0089BB"/>
                </a:solidFill>
              </a:rPr>
              <a:t>Give out the books</a:t>
            </a:r>
          </a:p>
          <a:p>
            <a:pPr marL="285750" indent="-285750">
              <a:buFont typeface="Arial" panose="020B0604020202020204" pitchFamily="34" charset="0"/>
              <a:buChar char="•"/>
            </a:pPr>
            <a:r>
              <a:rPr lang="en-US" sz="2800" dirty="0" smtClean="0">
                <a:solidFill>
                  <a:srgbClr val="0089BB"/>
                </a:solidFill>
              </a:rPr>
              <a:t>Tell </a:t>
            </a:r>
            <a:r>
              <a:rPr lang="en-US" sz="2800" dirty="0">
                <a:solidFill>
                  <a:srgbClr val="0089BB"/>
                </a:solidFill>
              </a:rPr>
              <a:t>kids to return with completed </a:t>
            </a:r>
            <a:r>
              <a:rPr lang="en-US" sz="2800" dirty="0" smtClean="0">
                <a:solidFill>
                  <a:srgbClr val="0089BB"/>
                </a:solidFill>
              </a:rPr>
              <a:t>activities</a:t>
            </a:r>
          </a:p>
          <a:p>
            <a:pPr marL="285750" indent="-285750">
              <a:buFont typeface="Arial" panose="020B0604020202020204" pitchFamily="34" charset="0"/>
              <a:buChar char="•"/>
            </a:pPr>
            <a:r>
              <a:rPr lang="en-US" sz="2800" dirty="0" smtClean="0">
                <a:solidFill>
                  <a:srgbClr val="0089BB"/>
                </a:solidFill>
              </a:rPr>
              <a:t>Complete pledge and certificate and give out reward (if available)</a:t>
            </a:r>
          </a:p>
        </p:txBody>
      </p:sp>
      <p:sp>
        <p:nvSpPr>
          <p:cNvPr id="7" name="Rectangle 6"/>
          <p:cNvSpPr/>
          <p:nvPr/>
        </p:nvSpPr>
        <p:spPr>
          <a:xfrm>
            <a:off x="5450306" y="4310678"/>
            <a:ext cx="3549316" cy="1323439"/>
          </a:xfrm>
          <a:prstGeom prst="rect">
            <a:avLst/>
          </a:prstGeom>
        </p:spPr>
        <p:txBody>
          <a:bodyPr wrap="square">
            <a:spAutoFit/>
          </a:bodyPr>
          <a:lstStyle/>
          <a:p>
            <a:pPr marL="285750" indent="-285750">
              <a:buFont typeface="Arial" panose="020B0604020202020204" pitchFamily="34" charset="0"/>
              <a:buChar char="•"/>
            </a:pPr>
            <a:r>
              <a:rPr lang="en-US" sz="2000" dirty="0">
                <a:solidFill>
                  <a:srgbClr val="0089BB"/>
                </a:solidFill>
              </a:rPr>
              <a:t>Feel free to adapt programming to better fit your community, audience, or lesson plans. </a:t>
            </a:r>
          </a:p>
        </p:txBody>
      </p:sp>
    </p:spTree>
    <p:extLst>
      <p:ext uri="{BB962C8B-B14F-4D97-AF65-F5344CB8AC3E}">
        <p14:creationId xmlns:p14="http://schemas.microsoft.com/office/powerpoint/2010/main" val="690304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980" b="845"/>
          <a:stretch/>
        </p:blipFill>
        <p:spPr>
          <a:xfrm>
            <a:off x="190441" y="192505"/>
            <a:ext cx="4862822" cy="6268454"/>
          </a:xfrm>
          <a:prstGeom prst="rect">
            <a:avLst/>
          </a:prstGeom>
          <a:effectLst>
            <a:outerShdw blurRad="241300" dist="50800" dir="11400000" sx="102000" sy="102000" algn="tl" rotWithShape="0">
              <a:prstClr val="black">
                <a:alpha val="27000"/>
              </a:prstClr>
            </a:outerShdw>
          </a:effectLst>
        </p:spPr>
      </p:pic>
      <p:sp>
        <p:nvSpPr>
          <p:cNvPr id="5" name="TextBox 4"/>
          <p:cNvSpPr txBox="1"/>
          <p:nvPr/>
        </p:nvSpPr>
        <p:spPr>
          <a:xfrm>
            <a:off x="5354053" y="495188"/>
            <a:ext cx="3585410" cy="2831544"/>
          </a:xfrm>
          <a:prstGeom prst="rect">
            <a:avLst/>
          </a:prstGeom>
          <a:noFill/>
        </p:spPr>
        <p:txBody>
          <a:bodyPr wrap="square" rtlCol="0">
            <a:spAutoFit/>
          </a:bodyPr>
          <a:lstStyle/>
          <a:p>
            <a:pPr>
              <a:spcAft>
                <a:spcPts val="1200"/>
              </a:spcAft>
            </a:pPr>
            <a:r>
              <a:rPr lang="en-US" sz="2800" b="1" dirty="0" smtClean="0">
                <a:solidFill>
                  <a:srgbClr val="0089BB"/>
                </a:solidFill>
              </a:rPr>
              <a:t>Pledge and Certificate</a:t>
            </a:r>
          </a:p>
          <a:p>
            <a:pPr marL="457200" indent="-457200">
              <a:buFont typeface="Arial" panose="020B0604020202020204" pitchFamily="34" charset="0"/>
              <a:buChar char="•"/>
            </a:pPr>
            <a:r>
              <a:rPr lang="en-US" sz="2800" dirty="0" smtClean="0">
                <a:solidFill>
                  <a:srgbClr val="0089BB"/>
                </a:solidFill>
              </a:rPr>
              <a:t>Empower participants</a:t>
            </a:r>
          </a:p>
          <a:p>
            <a:pPr marL="457200" indent="-457200">
              <a:buFont typeface="Arial" panose="020B0604020202020204" pitchFamily="34" charset="0"/>
              <a:buChar char="•"/>
            </a:pPr>
            <a:r>
              <a:rPr lang="en-US" sz="2800" dirty="0" smtClean="0">
                <a:solidFill>
                  <a:srgbClr val="0089BB"/>
                </a:solidFill>
              </a:rPr>
              <a:t>Promote feeling of ownership </a:t>
            </a:r>
          </a:p>
          <a:p>
            <a:pPr marL="457200" indent="-457200">
              <a:buFont typeface="Arial" panose="020B0604020202020204" pitchFamily="34" charset="0"/>
              <a:buChar char="•"/>
            </a:pPr>
            <a:r>
              <a:rPr lang="en-US" sz="2800" dirty="0" smtClean="0">
                <a:solidFill>
                  <a:srgbClr val="0089BB"/>
                </a:solidFill>
              </a:rPr>
              <a:t>Make it a “thing”</a:t>
            </a:r>
          </a:p>
        </p:txBody>
      </p:sp>
      <p:pic>
        <p:nvPicPr>
          <p:cNvPr id="6" name="Picture 5"/>
          <p:cNvPicPr>
            <a:picLocks noChangeAspect="1"/>
          </p:cNvPicPr>
          <p:nvPr/>
        </p:nvPicPr>
        <p:blipFill rotWithShape="1">
          <a:blip r:embed="rId3"/>
          <a:srcRect l="18751" t="68120" r="16343" b="3938"/>
          <a:stretch/>
        </p:blipFill>
        <p:spPr>
          <a:xfrm>
            <a:off x="5137487" y="3623908"/>
            <a:ext cx="3898231" cy="2151246"/>
          </a:xfrm>
          <a:prstGeom prst="rect">
            <a:avLst/>
          </a:prstGeom>
          <a:effectLst>
            <a:outerShdw blurRad="241300" dist="50800" dir="11400000" sx="102000" sy="102000" algn="tl" rotWithShape="0">
              <a:prstClr val="black">
                <a:alpha val="27000"/>
              </a:prstClr>
            </a:outerShdw>
          </a:effectLst>
        </p:spPr>
      </p:pic>
    </p:spTree>
    <p:extLst>
      <p:ext uri="{BB962C8B-B14F-4D97-AF65-F5344CB8AC3E}">
        <p14:creationId xmlns:p14="http://schemas.microsoft.com/office/powerpoint/2010/main" val="9221965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253" y="132347"/>
            <a:ext cx="9047747" cy="1046747"/>
          </a:xfrm>
        </p:spPr>
        <p:txBody>
          <a:bodyPr>
            <a:normAutofit/>
          </a:bodyPr>
          <a:lstStyle/>
          <a:p>
            <a:r>
              <a:rPr lang="en-US" dirty="0" smtClean="0">
                <a:solidFill>
                  <a:srgbClr val="0089BB"/>
                </a:solidFill>
              </a:rPr>
              <a:t>Educator Guide and Answer Sheet</a:t>
            </a:r>
            <a:endParaRPr lang="en-US" dirty="0">
              <a:solidFill>
                <a:srgbClr val="0089BB"/>
              </a:solidFill>
            </a:endParaRPr>
          </a:p>
        </p:txBody>
      </p:sp>
      <p:pic>
        <p:nvPicPr>
          <p:cNvPr id="5" name="Picture 4"/>
          <p:cNvPicPr>
            <a:picLocks noChangeAspect="1"/>
          </p:cNvPicPr>
          <p:nvPr/>
        </p:nvPicPr>
        <p:blipFill>
          <a:blip r:embed="rId2"/>
          <a:stretch>
            <a:fillRect/>
          </a:stretch>
        </p:blipFill>
        <p:spPr>
          <a:xfrm>
            <a:off x="1093262" y="1352604"/>
            <a:ext cx="3351600" cy="4279000"/>
          </a:xfrm>
          <a:prstGeom prst="rect">
            <a:avLst/>
          </a:prstGeom>
          <a:effectLst>
            <a:outerShdw blurRad="241300" dist="50800" dir="11400000" sx="102000" sy="102000" algn="tl" rotWithShape="0">
              <a:prstClr val="black">
                <a:alpha val="27000"/>
              </a:prstClr>
            </a:outerShdw>
          </a:effectLst>
        </p:spPr>
      </p:pic>
      <p:pic>
        <p:nvPicPr>
          <p:cNvPr id="6" name="Picture 5"/>
          <p:cNvPicPr>
            <a:picLocks noChangeAspect="1"/>
          </p:cNvPicPr>
          <p:nvPr/>
        </p:nvPicPr>
        <p:blipFill>
          <a:blip r:embed="rId3"/>
          <a:stretch>
            <a:fillRect/>
          </a:stretch>
        </p:blipFill>
        <p:spPr>
          <a:xfrm>
            <a:off x="4890031" y="1352604"/>
            <a:ext cx="3351600" cy="4312000"/>
          </a:xfrm>
          <a:prstGeom prst="rect">
            <a:avLst/>
          </a:prstGeom>
          <a:effectLst>
            <a:outerShdw blurRad="241300" dist="50800" dir="11400000" sx="102000" sy="102000" algn="tl" rotWithShape="0">
              <a:prstClr val="black">
                <a:alpha val="27000"/>
              </a:prstClr>
            </a:outerShdw>
          </a:effectLst>
        </p:spPr>
      </p:pic>
    </p:spTree>
    <p:extLst>
      <p:ext uri="{BB962C8B-B14F-4D97-AF65-F5344CB8AC3E}">
        <p14:creationId xmlns:p14="http://schemas.microsoft.com/office/powerpoint/2010/main" val="33618429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89BB"/>
                </a:solidFill>
              </a:rPr>
              <a:t>How to access the books?</a:t>
            </a:r>
            <a:endParaRPr lang="en-US" dirty="0">
              <a:solidFill>
                <a:srgbClr val="0089BB"/>
              </a:solidFill>
            </a:endParaRPr>
          </a:p>
        </p:txBody>
      </p:sp>
      <p:sp>
        <p:nvSpPr>
          <p:cNvPr id="3" name="Content Placeholder 2"/>
          <p:cNvSpPr>
            <a:spLocks noGrp="1"/>
          </p:cNvSpPr>
          <p:nvPr>
            <p:ph idx="1"/>
          </p:nvPr>
        </p:nvSpPr>
        <p:spPr>
          <a:xfrm>
            <a:off x="457200" y="1417638"/>
            <a:ext cx="8229600" cy="1818857"/>
          </a:xfrm>
        </p:spPr>
        <p:txBody>
          <a:bodyPr/>
          <a:lstStyle/>
          <a:p>
            <a:r>
              <a:rPr lang="en-US" dirty="0" smtClean="0">
                <a:solidFill>
                  <a:srgbClr val="0089BB"/>
                </a:solidFill>
              </a:rPr>
              <a:t>There is a PDF available for download on the ATCEM Community </a:t>
            </a:r>
            <a:r>
              <a:rPr lang="en-US" dirty="0">
                <a:solidFill>
                  <a:srgbClr val="0089BB"/>
                </a:solidFill>
              </a:rPr>
              <a:t>R</a:t>
            </a:r>
            <a:r>
              <a:rPr lang="en-US" dirty="0" smtClean="0">
                <a:solidFill>
                  <a:srgbClr val="0089BB"/>
                </a:solidFill>
              </a:rPr>
              <a:t>esources page under Environmental Health Youth Outreach</a:t>
            </a:r>
            <a:endParaRPr lang="en-US" dirty="0" smtClean="0"/>
          </a:p>
        </p:txBody>
      </p:sp>
      <p:sp>
        <p:nvSpPr>
          <p:cNvPr id="4" name="Rectangle 3"/>
          <p:cNvSpPr/>
          <p:nvPr/>
        </p:nvSpPr>
        <p:spPr>
          <a:xfrm>
            <a:off x="1226834" y="3051829"/>
            <a:ext cx="6557597" cy="369332"/>
          </a:xfrm>
          <a:prstGeom prst="rect">
            <a:avLst/>
          </a:prstGeom>
        </p:spPr>
        <p:txBody>
          <a:bodyPr wrap="square">
            <a:spAutoFit/>
          </a:bodyPr>
          <a:lstStyle/>
          <a:p>
            <a:r>
              <a:rPr lang="en-US" smtClean="0">
                <a:hlinkClick r:id="rId2"/>
              </a:rPr>
              <a:t>http://www.atcemak.com/environmental-health-youth-outreach/</a:t>
            </a:r>
            <a:r>
              <a:rPr lang="en-US" smtClean="0"/>
              <a:t> </a:t>
            </a:r>
            <a:endParaRPr lang="en-US" dirty="0"/>
          </a:p>
        </p:txBody>
      </p:sp>
      <p:sp>
        <p:nvSpPr>
          <p:cNvPr id="6" name="Rectangle 5"/>
          <p:cNvSpPr/>
          <p:nvPr/>
        </p:nvSpPr>
        <p:spPr>
          <a:xfrm>
            <a:off x="457200" y="3743655"/>
            <a:ext cx="8085221" cy="1077218"/>
          </a:xfrm>
          <a:prstGeom prst="rect">
            <a:avLst/>
          </a:prstGeom>
        </p:spPr>
        <p:txBody>
          <a:bodyPr wrap="square">
            <a:spAutoFit/>
          </a:bodyPr>
          <a:lstStyle/>
          <a:p>
            <a:pPr marL="285750" indent="-285750">
              <a:buFont typeface="Arial" panose="020B0604020202020204" pitchFamily="34" charset="0"/>
              <a:buChar char="•"/>
            </a:pPr>
            <a:r>
              <a:rPr lang="en-US" sz="3200" dirty="0">
                <a:solidFill>
                  <a:srgbClr val="0089BB"/>
                </a:solidFill>
              </a:rPr>
              <a:t>Physical copies are available at request for communities in AK.</a:t>
            </a:r>
          </a:p>
        </p:txBody>
      </p:sp>
    </p:spTree>
    <p:extLst>
      <p:ext uri="{BB962C8B-B14F-4D97-AF65-F5344CB8AC3E}">
        <p14:creationId xmlns:p14="http://schemas.microsoft.com/office/powerpoint/2010/main" val="9069034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89BB"/>
                </a:solidFill>
              </a:rPr>
              <a:t>Book Request Logistics</a:t>
            </a:r>
            <a:endParaRPr lang="en-US" dirty="0">
              <a:solidFill>
                <a:srgbClr val="0089BB"/>
              </a:solidFill>
            </a:endParaRPr>
          </a:p>
        </p:txBody>
      </p:sp>
      <p:sp>
        <p:nvSpPr>
          <p:cNvPr id="3" name="Content Placeholder 2"/>
          <p:cNvSpPr>
            <a:spLocks noGrp="1"/>
          </p:cNvSpPr>
          <p:nvPr>
            <p:ph idx="1"/>
          </p:nvPr>
        </p:nvSpPr>
        <p:spPr>
          <a:xfrm>
            <a:off x="457200" y="1417638"/>
            <a:ext cx="6713621" cy="4525963"/>
          </a:xfrm>
        </p:spPr>
        <p:txBody>
          <a:bodyPr/>
          <a:lstStyle/>
          <a:p>
            <a:r>
              <a:rPr lang="en-US" b="1" dirty="0" smtClean="0">
                <a:solidFill>
                  <a:srgbClr val="0089BB"/>
                </a:solidFill>
              </a:rPr>
              <a:t>Books are free. </a:t>
            </a:r>
          </a:p>
          <a:p>
            <a:r>
              <a:rPr lang="en-US" dirty="0" smtClean="0">
                <a:solidFill>
                  <a:srgbClr val="0089BB"/>
                </a:solidFill>
              </a:rPr>
              <a:t>We can work with you to arrange a pick up if you are in town or if we are traveling out your way.</a:t>
            </a:r>
          </a:p>
          <a:p>
            <a:r>
              <a:rPr lang="en-US" dirty="0" smtClean="0">
                <a:solidFill>
                  <a:srgbClr val="0089BB"/>
                </a:solidFill>
              </a:rPr>
              <a:t>We can mail them if you cover shipping costs.</a:t>
            </a:r>
            <a:endParaRPr lang="en-US" dirty="0">
              <a:solidFill>
                <a:srgbClr val="0089BB"/>
              </a:solidFill>
            </a:endParaRPr>
          </a:p>
        </p:txBody>
      </p:sp>
      <p:pic>
        <p:nvPicPr>
          <p:cNvPr id="2050" name="Picture 2" descr="File:Simple cardboard box.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9537" y="3561038"/>
            <a:ext cx="3126372" cy="2125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2110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89BB"/>
                </a:solidFill>
              </a:rPr>
              <a:t>How to request physical copies?</a:t>
            </a:r>
            <a:endParaRPr lang="en-US" dirty="0">
              <a:solidFill>
                <a:srgbClr val="0089BB"/>
              </a:solidFill>
            </a:endParaRPr>
          </a:p>
        </p:txBody>
      </p:sp>
      <p:sp>
        <p:nvSpPr>
          <p:cNvPr id="3" name="Content Placeholder 2"/>
          <p:cNvSpPr>
            <a:spLocks noGrp="1"/>
          </p:cNvSpPr>
          <p:nvPr>
            <p:ph idx="1"/>
          </p:nvPr>
        </p:nvSpPr>
        <p:spPr>
          <a:xfrm>
            <a:off x="457200" y="1417638"/>
            <a:ext cx="8229600" cy="4525963"/>
          </a:xfrm>
        </p:spPr>
        <p:txBody>
          <a:bodyPr>
            <a:normAutofit lnSpcReduction="10000"/>
          </a:bodyPr>
          <a:lstStyle/>
          <a:p>
            <a:r>
              <a:rPr lang="en-US" dirty="0" smtClean="0">
                <a:solidFill>
                  <a:srgbClr val="0089BB"/>
                </a:solidFill>
              </a:rPr>
              <a:t>Email – </a:t>
            </a:r>
            <a:r>
              <a:rPr lang="en-US" dirty="0" smtClean="0">
                <a:solidFill>
                  <a:srgbClr val="0089BB"/>
                </a:solidFill>
                <a:hlinkClick r:id="rId2"/>
              </a:rPr>
              <a:t>ceh@anthc.org</a:t>
            </a:r>
            <a:r>
              <a:rPr lang="en-US" dirty="0">
                <a:solidFill>
                  <a:srgbClr val="0089BB"/>
                </a:solidFill>
              </a:rPr>
              <a:t> </a:t>
            </a:r>
            <a:endParaRPr lang="en-US" dirty="0" smtClean="0">
              <a:solidFill>
                <a:srgbClr val="0089BB"/>
              </a:solidFill>
            </a:endParaRPr>
          </a:p>
          <a:p>
            <a:r>
              <a:rPr lang="en-US" dirty="0" smtClean="0">
                <a:solidFill>
                  <a:srgbClr val="0089BB"/>
                </a:solidFill>
              </a:rPr>
              <a:t>Call – 907-729-4043</a:t>
            </a:r>
          </a:p>
          <a:p>
            <a:r>
              <a:rPr lang="en-US" dirty="0" smtClean="0">
                <a:solidFill>
                  <a:srgbClr val="0089BB"/>
                </a:solidFill>
              </a:rPr>
              <a:t>Provide information:</a:t>
            </a:r>
          </a:p>
          <a:p>
            <a:pPr lvl="1"/>
            <a:r>
              <a:rPr lang="en-US" dirty="0" smtClean="0">
                <a:solidFill>
                  <a:srgbClr val="0089BB"/>
                </a:solidFill>
              </a:rPr>
              <a:t>Your name and contact info (email/phone)</a:t>
            </a:r>
          </a:p>
          <a:p>
            <a:pPr lvl="1"/>
            <a:r>
              <a:rPr lang="en-US" dirty="0" smtClean="0">
                <a:solidFill>
                  <a:srgbClr val="0089BB"/>
                </a:solidFill>
              </a:rPr>
              <a:t>Community name</a:t>
            </a:r>
          </a:p>
          <a:p>
            <a:pPr lvl="1"/>
            <a:r>
              <a:rPr lang="en-US" dirty="0" smtClean="0">
                <a:solidFill>
                  <a:srgbClr val="0089BB"/>
                </a:solidFill>
              </a:rPr>
              <a:t>Number of books you need</a:t>
            </a:r>
          </a:p>
          <a:p>
            <a:pPr lvl="1"/>
            <a:r>
              <a:rPr lang="en-US" dirty="0" smtClean="0">
                <a:solidFill>
                  <a:srgbClr val="0089BB"/>
                </a:solidFill>
              </a:rPr>
              <a:t>Best method to get them to you (handoff in ANC, by mail, …)</a:t>
            </a:r>
          </a:p>
          <a:p>
            <a:pPr lvl="1"/>
            <a:r>
              <a:rPr lang="en-US" dirty="0" smtClean="0">
                <a:solidFill>
                  <a:srgbClr val="0089BB"/>
                </a:solidFill>
              </a:rPr>
              <a:t>If mailing, an address</a:t>
            </a:r>
            <a:endParaRPr lang="en-US" dirty="0">
              <a:solidFill>
                <a:srgbClr val="0089BB"/>
              </a:solidFill>
            </a:endParaRPr>
          </a:p>
        </p:txBody>
      </p:sp>
    </p:spTree>
    <p:extLst>
      <p:ext uri="{BB962C8B-B14F-4D97-AF65-F5344CB8AC3E}">
        <p14:creationId xmlns:p14="http://schemas.microsoft.com/office/powerpoint/2010/main" val="23514119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89BB"/>
                </a:solidFill>
              </a:rPr>
              <a:t>Thank You</a:t>
            </a:r>
            <a:endParaRPr lang="en-US" dirty="0">
              <a:solidFill>
                <a:srgbClr val="0089BB"/>
              </a:solidFill>
            </a:endParaRPr>
          </a:p>
        </p:txBody>
      </p:sp>
      <p:sp>
        <p:nvSpPr>
          <p:cNvPr id="3" name="Content Placeholder 2"/>
          <p:cNvSpPr>
            <a:spLocks noGrp="1"/>
          </p:cNvSpPr>
          <p:nvPr>
            <p:ph idx="1"/>
          </p:nvPr>
        </p:nvSpPr>
        <p:spPr>
          <a:xfrm>
            <a:off x="457200" y="1263316"/>
            <a:ext cx="8229600" cy="4525963"/>
          </a:xfrm>
        </p:spPr>
        <p:txBody>
          <a:bodyPr>
            <a:normAutofit/>
          </a:bodyPr>
          <a:lstStyle/>
          <a:p>
            <a:pPr marL="0" indent="0">
              <a:buNone/>
            </a:pPr>
            <a:r>
              <a:rPr lang="en-US" b="1" dirty="0" smtClean="0">
                <a:solidFill>
                  <a:srgbClr val="0089BB"/>
                </a:solidFill>
              </a:rPr>
              <a:t>Russ Cameron</a:t>
            </a:r>
          </a:p>
          <a:p>
            <a:pPr marL="0" indent="0">
              <a:buNone/>
            </a:pPr>
            <a:r>
              <a:rPr lang="en-US" dirty="0">
                <a:solidFill>
                  <a:srgbClr val="0089BB"/>
                </a:solidFill>
              </a:rPr>
              <a:t>Assistant Environmental Health Consultant</a:t>
            </a:r>
          </a:p>
          <a:p>
            <a:pPr marL="0" indent="0">
              <a:buNone/>
            </a:pPr>
            <a:r>
              <a:rPr lang="en-US" dirty="0" smtClean="0">
                <a:solidFill>
                  <a:srgbClr val="0089BB"/>
                </a:solidFill>
                <a:hlinkClick r:id="rId2"/>
              </a:rPr>
              <a:t>rdcameron@anthc.org</a:t>
            </a:r>
            <a:r>
              <a:rPr lang="en-US" dirty="0" smtClean="0">
                <a:solidFill>
                  <a:srgbClr val="0089BB"/>
                </a:solidFill>
              </a:rPr>
              <a:t> / 907-729-5612</a:t>
            </a:r>
            <a:endParaRPr lang="en-US" dirty="0">
              <a:solidFill>
                <a:srgbClr val="0089BB"/>
              </a:solidFill>
            </a:endParaRPr>
          </a:p>
          <a:p>
            <a:pPr marL="0" indent="0">
              <a:buNone/>
            </a:pPr>
            <a:endParaRPr lang="en-US" b="1" dirty="0" smtClean="0">
              <a:solidFill>
                <a:srgbClr val="0089BB"/>
              </a:solidFill>
            </a:endParaRPr>
          </a:p>
          <a:p>
            <a:pPr marL="0" indent="0">
              <a:buNone/>
            </a:pPr>
            <a:r>
              <a:rPr lang="en-US" b="1" dirty="0" smtClean="0">
                <a:solidFill>
                  <a:srgbClr val="0089BB"/>
                </a:solidFill>
              </a:rPr>
              <a:t>Christy McDonald</a:t>
            </a:r>
          </a:p>
          <a:p>
            <a:pPr marL="0" indent="0">
              <a:buNone/>
            </a:pPr>
            <a:r>
              <a:rPr lang="en-US" dirty="0" smtClean="0">
                <a:solidFill>
                  <a:srgbClr val="0089BB"/>
                </a:solidFill>
              </a:rPr>
              <a:t>Assistant Environmental Health Consultant</a:t>
            </a:r>
          </a:p>
          <a:p>
            <a:pPr marL="0" indent="0">
              <a:buNone/>
            </a:pPr>
            <a:r>
              <a:rPr lang="en-US" dirty="0" smtClean="0">
                <a:hlinkClick r:id="rId3"/>
              </a:rPr>
              <a:t>mcmcdonald1@anthc.org</a:t>
            </a:r>
            <a:r>
              <a:rPr lang="en-US" dirty="0" smtClean="0"/>
              <a:t> </a:t>
            </a:r>
            <a:r>
              <a:rPr lang="en-US" dirty="0" smtClean="0">
                <a:solidFill>
                  <a:srgbClr val="0089BB"/>
                </a:solidFill>
              </a:rPr>
              <a:t>/ 907-729-3640</a:t>
            </a:r>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20381000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NTHC PPT Vision Slid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60285" cy="6858000"/>
          </a:xfrm>
          <a:prstGeom prst="rect">
            <a:avLst/>
          </a:prstGeom>
        </p:spPr>
      </p:pic>
    </p:spTree>
    <p:extLst>
      <p:ext uri="{BB962C8B-B14F-4D97-AF65-F5344CB8AC3E}">
        <p14:creationId xmlns:p14="http://schemas.microsoft.com/office/powerpoint/2010/main" val="15739243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THC Logo Slide Revers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45808"/>
          </a:xfrm>
          <a:prstGeom prst="rect">
            <a:avLst/>
          </a:prstGeom>
        </p:spPr>
      </p:pic>
    </p:spTree>
    <p:extLst>
      <p:ext uri="{BB962C8B-B14F-4D97-AF65-F5344CB8AC3E}">
        <p14:creationId xmlns:p14="http://schemas.microsoft.com/office/powerpoint/2010/main" val="31000136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defRPr/>
            </a:pPr>
            <a:r>
              <a:rPr lang="en-US" smtClean="0"/>
              <a:t>Rabies Enzootic Regions</a:t>
            </a:r>
          </a:p>
        </p:txBody>
      </p:sp>
      <p:pic>
        <p:nvPicPr>
          <p:cNvPr id="11267" name="Picture 4" descr="reg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798" y="1245476"/>
            <a:ext cx="7458403" cy="4537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05261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875" y="319243"/>
            <a:ext cx="3345364" cy="561703"/>
          </a:xfrm>
        </p:spPr>
        <p:txBody>
          <a:bodyPr>
            <a:noAutofit/>
          </a:bodyPr>
          <a:lstStyle/>
          <a:p>
            <a:pPr>
              <a:defRPr/>
            </a:pPr>
            <a:r>
              <a:rPr lang="en-US" sz="3200" dirty="0" smtClean="0"/>
              <a:t>Incubation Period</a:t>
            </a:r>
            <a:endParaRPr lang="en-US" sz="3200" dirty="0"/>
          </a:p>
        </p:txBody>
      </p:sp>
      <p:sp>
        <p:nvSpPr>
          <p:cNvPr id="3" name="Content Placeholder 2"/>
          <p:cNvSpPr>
            <a:spLocks noGrp="1"/>
          </p:cNvSpPr>
          <p:nvPr>
            <p:ph idx="1"/>
          </p:nvPr>
        </p:nvSpPr>
        <p:spPr>
          <a:xfrm>
            <a:off x="334536" y="828681"/>
            <a:ext cx="6490010" cy="1953562"/>
          </a:xfrm>
        </p:spPr>
        <p:txBody>
          <a:bodyPr>
            <a:normAutofit fontScale="92500"/>
          </a:bodyPr>
          <a:lstStyle/>
          <a:p>
            <a:pPr>
              <a:defRPr/>
            </a:pPr>
            <a:r>
              <a:rPr lang="en-US" sz="2000" dirty="0" smtClean="0"/>
              <a:t>Time from exposure to virus until development of symptoms</a:t>
            </a:r>
          </a:p>
          <a:p>
            <a:pPr>
              <a:defRPr/>
            </a:pPr>
            <a:r>
              <a:rPr lang="en-US" sz="2000" dirty="0" smtClean="0"/>
              <a:t>Typically 3-8 weeks </a:t>
            </a:r>
          </a:p>
          <a:p>
            <a:pPr>
              <a:defRPr/>
            </a:pPr>
            <a:r>
              <a:rPr lang="en-US" sz="2000" dirty="0" smtClean="0"/>
              <a:t>Can be as short as 9 days or as long as 17 years</a:t>
            </a:r>
          </a:p>
          <a:p>
            <a:pPr>
              <a:defRPr/>
            </a:pPr>
            <a:r>
              <a:rPr lang="en-US" sz="2000" dirty="0" smtClean="0"/>
              <a:t>Depends on the bite site and proximity to brain</a:t>
            </a:r>
          </a:p>
          <a:p>
            <a:pPr>
              <a:defRPr/>
            </a:pPr>
            <a:r>
              <a:rPr lang="en-US" sz="2000" dirty="0" smtClean="0"/>
              <a:t>No symptoms during incubation period</a:t>
            </a:r>
            <a:endParaRPr lang="en-US" sz="2000" dirty="0"/>
          </a:p>
        </p:txBody>
      </p:sp>
      <p:sp>
        <p:nvSpPr>
          <p:cNvPr id="4" name="Title 1"/>
          <p:cNvSpPr txBox="1">
            <a:spLocks/>
          </p:cNvSpPr>
          <p:nvPr/>
        </p:nvSpPr>
        <p:spPr>
          <a:xfrm>
            <a:off x="0" y="2765530"/>
            <a:ext cx="3646448" cy="51709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3200" dirty="0" smtClean="0"/>
              <a:t>Infectious Period</a:t>
            </a:r>
            <a:endParaRPr lang="en-US" sz="3200" dirty="0"/>
          </a:p>
        </p:txBody>
      </p:sp>
      <p:pic>
        <p:nvPicPr>
          <p:cNvPr id="5" name="Picture 4"/>
          <p:cNvPicPr>
            <a:picLocks noChangeAspect="1"/>
          </p:cNvPicPr>
          <p:nvPr/>
        </p:nvPicPr>
        <p:blipFill>
          <a:blip r:embed="rId3"/>
          <a:stretch>
            <a:fillRect/>
          </a:stretch>
        </p:blipFill>
        <p:spPr>
          <a:xfrm>
            <a:off x="278954" y="3429000"/>
            <a:ext cx="6545592" cy="1938696"/>
          </a:xfrm>
          <a:prstGeom prst="rect">
            <a:avLst/>
          </a:prstGeom>
        </p:spPr>
      </p:pic>
      <p:pic>
        <p:nvPicPr>
          <p:cNvPr id="6" name="Picture 5"/>
          <p:cNvPicPr>
            <a:picLocks noChangeAspect="1"/>
          </p:cNvPicPr>
          <p:nvPr/>
        </p:nvPicPr>
        <p:blipFill>
          <a:blip r:embed="rId4"/>
          <a:stretch>
            <a:fillRect/>
          </a:stretch>
        </p:blipFill>
        <p:spPr>
          <a:xfrm>
            <a:off x="6345044" y="3110382"/>
            <a:ext cx="2575932" cy="2575932"/>
          </a:xfrm>
          <a:prstGeom prst="rect">
            <a:avLst/>
          </a:prstGeom>
        </p:spPr>
      </p:pic>
      <p:pic>
        <p:nvPicPr>
          <p:cNvPr id="7" name="Picture 6"/>
          <p:cNvPicPr>
            <a:picLocks noChangeAspect="1"/>
          </p:cNvPicPr>
          <p:nvPr/>
        </p:nvPicPr>
        <p:blipFill>
          <a:blip r:embed="rId5"/>
          <a:stretch>
            <a:fillRect/>
          </a:stretch>
        </p:blipFill>
        <p:spPr>
          <a:xfrm>
            <a:off x="6947207" y="600094"/>
            <a:ext cx="1616105" cy="1616105"/>
          </a:xfrm>
          <a:prstGeom prst="rect">
            <a:avLst/>
          </a:prstGeom>
        </p:spPr>
      </p:pic>
    </p:spTree>
    <p:extLst>
      <p:ext uri="{BB962C8B-B14F-4D97-AF65-F5344CB8AC3E}">
        <p14:creationId xmlns:p14="http://schemas.microsoft.com/office/powerpoint/2010/main" val="22289529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151863" cy="740123"/>
          </a:xfrm>
        </p:spPr>
        <p:txBody>
          <a:bodyPr>
            <a:normAutofit fontScale="90000"/>
          </a:bodyPr>
          <a:lstStyle/>
          <a:p>
            <a:r>
              <a:rPr lang="en-US" dirty="0" smtClean="0"/>
              <a:t>Symptoms in Animals</a:t>
            </a:r>
            <a:endParaRPr lang="en-US" dirty="0"/>
          </a:p>
        </p:txBody>
      </p:sp>
      <p:sp>
        <p:nvSpPr>
          <p:cNvPr id="3" name="Content Placeholder 2"/>
          <p:cNvSpPr>
            <a:spLocks noGrp="1"/>
          </p:cNvSpPr>
          <p:nvPr>
            <p:ph idx="1"/>
          </p:nvPr>
        </p:nvSpPr>
        <p:spPr>
          <a:xfrm>
            <a:off x="367990" y="1007772"/>
            <a:ext cx="8229600" cy="4525963"/>
          </a:xfrm>
        </p:spPr>
        <p:txBody>
          <a:bodyPr/>
          <a:lstStyle/>
          <a:p>
            <a:r>
              <a:rPr lang="en-US" dirty="0" smtClean="0"/>
              <a:t>Stage 1</a:t>
            </a:r>
          </a:p>
          <a:p>
            <a:pPr lvl="1"/>
            <a:r>
              <a:rPr lang="en-US" dirty="0" smtClean="0"/>
              <a:t>Anxiety, fear, fever, personality change</a:t>
            </a:r>
          </a:p>
          <a:p>
            <a:r>
              <a:rPr lang="en-US" dirty="0" smtClean="0"/>
              <a:t>Stage 2</a:t>
            </a:r>
          </a:p>
          <a:p>
            <a:pPr lvl="1"/>
            <a:r>
              <a:rPr lang="en-US" dirty="0" smtClean="0"/>
              <a:t>Furious state</a:t>
            </a:r>
          </a:p>
          <a:p>
            <a:r>
              <a:rPr lang="en-US" smtClean="0"/>
              <a:t>Stage 3</a:t>
            </a:r>
            <a:endParaRPr lang="en-US" dirty="0" smtClean="0"/>
          </a:p>
          <a:p>
            <a:pPr lvl="1"/>
            <a:r>
              <a:rPr lang="en-US" dirty="0" smtClean="0"/>
              <a:t>Paralytic stage </a:t>
            </a:r>
            <a:endParaRPr lang="en-US" dirty="0"/>
          </a:p>
        </p:txBody>
      </p:sp>
      <p:pic>
        <p:nvPicPr>
          <p:cNvPr id="4" name="Picture 3"/>
          <p:cNvPicPr>
            <a:picLocks noChangeAspect="1"/>
          </p:cNvPicPr>
          <p:nvPr/>
        </p:nvPicPr>
        <p:blipFill>
          <a:blip r:embed="rId3"/>
          <a:stretch>
            <a:fillRect/>
          </a:stretch>
        </p:blipFill>
        <p:spPr>
          <a:xfrm>
            <a:off x="6255966" y="3753612"/>
            <a:ext cx="2731918" cy="2048938"/>
          </a:xfrm>
          <a:prstGeom prst="rect">
            <a:avLst/>
          </a:prstGeom>
        </p:spPr>
      </p:pic>
      <p:pic>
        <p:nvPicPr>
          <p:cNvPr id="5" name="Picture 4"/>
          <p:cNvPicPr>
            <a:picLocks noChangeAspect="1"/>
          </p:cNvPicPr>
          <p:nvPr/>
        </p:nvPicPr>
        <p:blipFill>
          <a:blip r:embed="rId4"/>
          <a:stretch>
            <a:fillRect/>
          </a:stretch>
        </p:blipFill>
        <p:spPr>
          <a:xfrm>
            <a:off x="7063913" y="353940"/>
            <a:ext cx="1923971" cy="1474555"/>
          </a:xfrm>
          <a:prstGeom prst="rect">
            <a:avLst/>
          </a:prstGeom>
        </p:spPr>
      </p:pic>
      <p:pic>
        <p:nvPicPr>
          <p:cNvPr id="6" name="Picture 5"/>
          <p:cNvPicPr>
            <a:picLocks noChangeAspect="1"/>
          </p:cNvPicPr>
          <p:nvPr/>
        </p:nvPicPr>
        <p:blipFill>
          <a:blip r:embed="rId5"/>
          <a:stretch>
            <a:fillRect/>
          </a:stretch>
        </p:blipFill>
        <p:spPr>
          <a:xfrm>
            <a:off x="7705493" y="1862730"/>
            <a:ext cx="1240057" cy="1856647"/>
          </a:xfrm>
          <a:prstGeom prst="rect">
            <a:avLst/>
          </a:prstGeom>
        </p:spPr>
      </p:pic>
      <p:pic>
        <p:nvPicPr>
          <p:cNvPr id="7" name="Picture 6"/>
          <p:cNvPicPr>
            <a:picLocks noChangeAspect="1"/>
          </p:cNvPicPr>
          <p:nvPr/>
        </p:nvPicPr>
        <p:blipFill rotWithShape="1">
          <a:blip r:embed="rId6"/>
          <a:srcRect l="14738" t="16537" r="15849" b="17069"/>
          <a:stretch/>
        </p:blipFill>
        <p:spPr>
          <a:xfrm>
            <a:off x="4059043" y="3839934"/>
            <a:ext cx="2051825" cy="1962616"/>
          </a:xfrm>
          <a:prstGeom prst="rect">
            <a:avLst/>
          </a:prstGeom>
        </p:spPr>
      </p:pic>
    </p:spTree>
    <p:extLst>
      <p:ext uri="{BB962C8B-B14F-4D97-AF65-F5344CB8AC3E}">
        <p14:creationId xmlns:p14="http://schemas.microsoft.com/office/powerpoint/2010/main" val="14070020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981307"/>
          </a:xfrm>
        </p:spPr>
        <p:txBody>
          <a:bodyPr>
            <a:noAutofit/>
          </a:bodyPr>
          <a:lstStyle/>
          <a:p>
            <a:r>
              <a:rPr lang="en-US" sz="3600" dirty="0" smtClean="0"/>
              <a:t>How can I help?</a:t>
            </a:r>
            <a:endParaRPr lang="en-US" sz="3600" dirty="0"/>
          </a:p>
        </p:txBody>
      </p:sp>
      <p:pic>
        <p:nvPicPr>
          <p:cNvPr id="3" name="Picture 2"/>
          <p:cNvPicPr>
            <a:picLocks noChangeAspect="1"/>
          </p:cNvPicPr>
          <p:nvPr/>
        </p:nvPicPr>
        <p:blipFill>
          <a:blip r:embed="rId3"/>
          <a:stretch>
            <a:fillRect/>
          </a:stretch>
        </p:blipFill>
        <p:spPr>
          <a:xfrm>
            <a:off x="3487829" y="997431"/>
            <a:ext cx="5198971" cy="3897953"/>
          </a:xfrm>
          <a:prstGeom prst="rect">
            <a:avLst/>
          </a:prstGeom>
        </p:spPr>
      </p:pic>
      <p:sp>
        <p:nvSpPr>
          <p:cNvPr id="5" name="Title 1"/>
          <p:cNvSpPr txBox="1">
            <a:spLocks/>
          </p:cNvSpPr>
          <p:nvPr/>
        </p:nvSpPr>
        <p:spPr>
          <a:xfrm>
            <a:off x="457200" y="4973444"/>
            <a:ext cx="8229600" cy="834058"/>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800" dirty="0" smtClean="0"/>
              <a:t>The goal of the LV program is to minimize human exposures to rabies by certifying community trained vaccinators such as CHA’s and VPSO’s in rabies endemic areas. </a:t>
            </a:r>
            <a:endParaRPr lang="en-US" sz="1800" dirty="0"/>
          </a:p>
        </p:txBody>
      </p:sp>
      <p:sp>
        <p:nvSpPr>
          <p:cNvPr id="4" name="Rectangle 3"/>
          <p:cNvSpPr/>
          <p:nvPr/>
        </p:nvSpPr>
        <p:spPr>
          <a:xfrm>
            <a:off x="256479" y="1664423"/>
            <a:ext cx="2832410" cy="2308324"/>
          </a:xfrm>
          <a:prstGeom prst="rect">
            <a:avLst/>
          </a:prstGeom>
        </p:spPr>
        <p:txBody>
          <a:bodyPr wrap="square">
            <a:spAutoFit/>
          </a:bodyPr>
          <a:lstStyle/>
          <a:p>
            <a:pPr>
              <a:defRPr/>
            </a:pPr>
            <a:r>
              <a:rPr lang="en-US" dirty="0"/>
              <a:t>Immunize all dogs </a:t>
            </a:r>
          </a:p>
          <a:p>
            <a:pPr>
              <a:defRPr/>
            </a:pPr>
            <a:r>
              <a:rPr lang="en-US" dirty="0"/>
              <a:t>Stress hunting safety and rabies awareness, especially for younger hunters</a:t>
            </a:r>
          </a:p>
          <a:p>
            <a:pPr>
              <a:defRPr/>
            </a:pPr>
            <a:r>
              <a:rPr lang="en-US" dirty="0"/>
              <a:t>Encourage reporting </a:t>
            </a:r>
            <a:r>
              <a:rPr lang="en-US" u="sng" dirty="0"/>
              <a:t>all</a:t>
            </a:r>
            <a:r>
              <a:rPr lang="en-US" dirty="0"/>
              <a:t> bites, animal scratches</a:t>
            </a:r>
          </a:p>
          <a:p>
            <a:pPr>
              <a:defRPr/>
            </a:pPr>
            <a:r>
              <a:rPr lang="en-US" dirty="0"/>
              <a:t>Control stray, wild dogs.  Keep dogs on leashes.  </a:t>
            </a:r>
          </a:p>
        </p:txBody>
      </p:sp>
    </p:spTree>
    <p:extLst>
      <p:ext uri="{BB962C8B-B14F-4D97-AF65-F5344CB8AC3E}">
        <p14:creationId xmlns:p14="http://schemas.microsoft.com/office/powerpoint/2010/main" val="42915209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844" y="182813"/>
            <a:ext cx="8229600" cy="1143000"/>
          </a:xfrm>
        </p:spPr>
        <p:txBody>
          <a:bodyPr>
            <a:normAutofit fontScale="90000"/>
          </a:bodyPr>
          <a:lstStyle/>
          <a:p>
            <a:r>
              <a:rPr lang="en-US" dirty="0" smtClean="0"/>
              <a:t>Healthy Pets, Healthy Communities</a:t>
            </a:r>
            <a:br>
              <a:rPr lang="en-US" dirty="0" smtClean="0"/>
            </a:br>
            <a:endParaRPr lang="en-US" dirty="0"/>
          </a:p>
        </p:txBody>
      </p:sp>
      <p:sp>
        <p:nvSpPr>
          <p:cNvPr id="7" name="TextBox 6"/>
          <p:cNvSpPr txBox="1"/>
          <p:nvPr/>
        </p:nvSpPr>
        <p:spPr>
          <a:xfrm>
            <a:off x="0" y="1499862"/>
            <a:ext cx="8583686" cy="2862322"/>
          </a:xfrm>
          <a:prstGeom prst="rect">
            <a:avLst/>
          </a:prstGeom>
          <a:noFill/>
        </p:spPr>
        <p:txBody>
          <a:bodyPr wrap="square" rtlCol="0">
            <a:spAutoFit/>
          </a:bodyPr>
          <a:lstStyle/>
          <a:p>
            <a:pPr marL="285750" indent="-285750">
              <a:buFont typeface="Arial" panose="020B0604020202020204" pitchFamily="34" charset="0"/>
              <a:buChar char="•"/>
            </a:pPr>
            <a:r>
              <a:rPr lang="en-US" sz="3000" dirty="0" smtClean="0"/>
              <a:t>Cooperation between ANTHC, Tribal Health Organizations and various Non-Profits</a:t>
            </a:r>
          </a:p>
          <a:p>
            <a:pPr marL="742950" lvl="1" indent="-285750">
              <a:buFont typeface="Arial" panose="020B0604020202020204" pitchFamily="34" charset="0"/>
              <a:buChar char="•"/>
            </a:pPr>
            <a:r>
              <a:rPr lang="en-US" sz="2400" dirty="0" smtClean="0"/>
              <a:t>Coordinates and conducts spay and neuter clinics</a:t>
            </a:r>
          </a:p>
          <a:p>
            <a:pPr marL="742950" lvl="1" indent="-285750">
              <a:buFont typeface="Arial" panose="020B0604020202020204" pitchFamily="34" charset="0"/>
              <a:buChar char="•"/>
            </a:pPr>
            <a:r>
              <a:rPr lang="en-US" sz="2400" dirty="0" smtClean="0"/>
              <a:t>Gather Data and evaluate interventions</a:t>
            </a:r>
          </a:p>
          <a:p>
            <a:pPr marL="1200150" lvl="2" indent="-285750">
              <a:buFont typeface="Arial" panose="020B0604020202020204" pitchFamily="34" charset="0"/>
              <a:buChar char="•"/>
            </a:pPr>
            <a:r>
              <a:rPr lang="en-US" sz="2400" dirty="0"/>
              <a:t>Stool, oral and blood samples </a:t>
            </a:r>
          </a:p>
          <a:p>
            <a:pPr marL="1200150" lvl="2" indent="-285750">
              <a:buFont typeface="Arial" panose="020B0604020202020204" pitchFamily="34" charset="0"/>
              <a:buChar char="•"/>
            </a:pPr>
            <a:r>
              <a:rPr lang="en-US" sz="2400" dirty="0"/>
              <a:t>Non-invasive sterilizations</a:t>
            </a:r>
          </a:p>
          <a:p>
            <a:pPr marL="1200150" lvl="2" indent="-285750">
              <a:buFont typeface="Arial" panose="020B0604020202020204" pitchFamily="34" charset="0"/>
              <a:buChar char="•"/>
            </a:pPr>
            <a:r>
              <a:rPr lang="en-US" sz="2400" dirty="0"/>
              <a:t>Community surveys </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60379" y="3339825"/>
            <a:ext cx="3632065" cy="2044718"/>
          </a:xfrm>
          <a:prstGeom prst="rect">
            <a:avLst/>
          </a:prstGeom>
        </p:spPr>
      </p:pic>
    </p:spTree>
    <p:extLst>
      <p:ext uri="{BB962C8B-B14F-4D97-AF65-F5344CB8AC3E}">
        <p14:creationId xmlns:p14="http://schemas.microsoft.com/office/powerpoint/2010/main" val="41584597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defRPr/>
            </a:pPr>
            <a:r>
              <a:rPr lang="en-US" dirty="0" smtClean="0"/>
              <a:t>More Rabies Resources</a:t>
            </a:r>
          </a:p>
        </p:txBody>
      </p:sp>
      <p:sp>
        <p:nvSpPr>
          <p:cNvPr id="44035" name="Rectangle 3"/>
          <p:cNvSpPr>
            <a:spLocks noGrp="1" noChangeArrowheads="1"/>
          </p:cNvSpPr>
          <p:nvPr>
            <p:ph type="body" idx="1"/>
          </p:nvPr>
        </p:nvSpPr>
        <p:spPr/>
        <p:txBody>
          <a:bodyPr/>
          <a:lstStyle/>
          <a:p>
            <a:pPr marL="609600" indent="-609600" eaLnBrk="1" hangingPunct="1">
              <a:defRPr/>
            </a:pPr>
            <a:r>
              <a:rPr lang="en-US" sz="3600" dirty="0" smtClean="0">
                <a:latin typeface="Tahoma" pitchFamily="34" charset="0"/>
              </a:rPr>
              <a:t>Alaska Rabies Prevention and Control Manual </a:t>
            </a:r>
          </a:p>
          <a:p>
            <a:pPr marL="609600" indent="-609600" eaLnBrk="1" hangingPunct="1">
              <a:defRPr/>
            </a:pPr>
            <a:r>
              <a:rPr lang="en-US" sz="3600" dirty="0" smtClean="0">
                <a:latin typeface="Tahoma" pitchFamily="34" charset="0"/>
              </a:rPr>
              <a:t>Regional OEH</a:t>
            </a:r>
          </a:p>
          <a:p>
            <a:pPr marL="609600" indent="-609600" eaLnBrk="1" hangingPunct="1">
              <a:defRPr/>
            </a:pPr>
            <a:r>
              <a:rPr lang="en-US" sz="3600" dirty="0" smtClean="0">
                <a:latin typeface="Tahoma" pitchFamily="34" charset="0"/>
              </a:rPr>
              <a:t>Rabies section of </a:t>
            </a:r>
            <a:r>
              <a:rPr lang="en-US" sz="3600" dirty="0" err="1" smtClean="0">
                <a:latin typeface="Tahoma" pitchFamily="34" charset="0"/>
              </a:rPr>
              <a:t>eCHAM</a:t>
            </a:r>
            <a:endParaRPr lang="en-US" sz="3600" dirty="0" smtClean="0">
              <a:latin typeface="Tahoma" pitchFamily="34" charset="0"/>
            </a:endParaRPr>
          </a:p>
          <a:p>
            <a:pPr marL="609600" indent="-609600" eaLnBrk="1" hangingPunct="1">
              <a:defRPr/>
            </a:pPr>
            <a:r>
              <a:rPr lang="en-US" sz="3600" dirty="0" smtClean="0">
                <a:latin typeface="Tahoma" pitchFamily="34" charset="0"/>
              </a:rPr>
              <a:t>Alaska Section of Epidemiology</a:t>
            </a:r>
          </a:p>
          <a:p>
            <a:pPr marL="609600" indent="-609600" eaLnBrk="1" hangingPunct="1">
              <a:buFont typeface="Wingdings" panose="05000000000000000000" pitchFamily="2" charset="2"/>
              <a:buNone/>
              <a:defRPr/>
            </a:pPr>
            <a:r>
              <a:rPr lang="en-US" sz="2800" dirty="0" smtClean="0">
                <a:solidFill>
                  <a:srgbClr val="FF9900"/>
                </a:solidFill>
                <a:latin typeface="Tahoma" pitchFamily="34" charset="0"/>
              </a:rPr>
              <a:t>	Main phone number: 907-269-8000; after hours: 800-478-0084 or www.epi.alaska.gov</a:t>
            </a:r>
            <a:endParaRPr lang="en-US" sz="3600" dirty="0" smtClean="0">
              <a:latin typeface="Tahoma" pitchFamily="34" charset="0"/>
            </a:endParaRPr>
          </a:p>
          <a:p>
            <a:pPr marL="609600" indent="-609600" eaLnBrk="1" hangingPunct="1">
              <a:buFont typeface="Wingdings" panose="05000000000000000000" pitchFamily="2" charset="2"/>
              <a:buNone/>
              <a:defRPr/>
            </a:pPr>
            <a:endParaRPr lang="en-US" dirty="0" smtClean="0"/>
          </a:p>
        </p:txBody>
      </p:sp>
    </p:spTree>
    <p:extLst>
      <p:ext uri="{BB962C8B-B14F-4D97-AF65-F5344CB8AC3E}">
        <p14:creationId xmlns:p14="http://schemas.microsoft.com/office/powerpoint/2010/main" val="19391426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74660"/>
          </a:xfrm>
        </p:spPr>
        <p:txBody>
          <a:bodyPr>
            <a:normAutofit fontScale="90000"/>
          </a:bodyPr>
          <a:lstStyle/>
          <a:p>
            <a:r>
              <a:rPr lang="en-US" sz="3600" dirty="0"/>
              <a:t>Access to Veterinary Care in Rural </a:t>
            </a:r>
            <a:r>
              <a:rPr lang="en-US" sz="3600" dirty="0" smtClean="0"/>
              <a:t>Alaska</a:t>
            </a:r>
            <a:br>
              <a:rPr lang="en-US" sz="3600" dirty="0" smtClean="0"/>
            </a:br>
            <a:r>
              <a:rPr lang="en-US" sz="3600" dirty="0" smtClean="0"/>
              <a:t>Summary of </a:t>
            </a:r>
            <a:r>
              <a:rPr lang="en-US" sz="3600" dirty="0"/>
              <a:t>S</a:t>
            </a:r>
            <a:r>
              <a:rPr lang="en-US" sz="3600" dirty="0" smtClean="0"/>
              <a:t>urvey </a:t>
            </a:r>
            <a:r>
              <a:rPr lang="en-US" sz="3600" dirty="0"/>
              <a:t>R</a:t>
            </a:r>
            <a:r>
              <a:rPr lang="en-US" sz="3600" dirty="0" smtClean="0"/>
              <a:t>esults </a:t>
            </a:r>
            <a:r>
              <a:rPr lang="en-US" dirty="0"/>
              <a:t/>
            </a:r>
            <a:br>
              <a:rPr lang="en-US" dirty="0"/>
            </a:br>
            <a:endParaRPr lang="en-US" dirty="0"/>
          </a:p>
        </p:txBody>
      </p:sp>
      <p:sp>
        <p:nvSpPr>
          <p:cNvPr id="3" name="Content Placeholder 2"/>
          <p:cNvSpPr>
            <a:spLocks noGrp="1"/>
          </p:cNvSpPr>
          <p:nvPr>
            <p:ph idx="1"/>
          </p:nvPr>
        </p:nvSpPr>
        <p:spPr>
          <a:xfrm>
            <a:off x="379141" y="4516244"/>
            <a:ext cx="8196147" cy="1609919"/>
          </a:xfrm>
        </p:spPr>
        <p:txBody>
          <a:bodyPr/>
          <a:lstStyle/>
          <a:p>
            <a:endParaRPr lang="en-US" dirty="0"/>
          </a:p>
          <a:p>
            <a:r>
              <a:rPr lang="en-US" dirty="0"/>
              <a:t> </a:t>
            </a:r>
            <a:r>
              <a:rPr lang="en-US" sz="1400" dirty="0"/>
              <a:t>To participate in the survey, visit </a:t>
            </a:r>
            <a:r>
              <a:rPr lang="en-US" sz="1400" dirty="0" smtClean="0"/>
              <a:t>surveymonkey.com/r/</a:t>
            </a:r>
            <a:r>
              <a:rPr lang="en-US" sz="1400" dirty="0" err="1" smtClean="0"/>
              <a:t>HealthyDogHealthyCommunityResidentSurvey</a:t>
            </a:r>
            <a:r>
              <a:rPr lang="en-US" sz="1400" dirty="0" smtClean="0"/>
              <a:t> </a:t>
            </a:r>
            <a:endParaRPr lang="en-US" dirty="0"/>
          </a:p>
        </p:txBody>
      </p:sp>
      <p:pic>
        <p:nvPicPr>
          <p:cNvPr id="5" name="Picture 4"/>
          <p:cNvPicPr>
            <a:picLocks noChangeAspect="1"/>
          </p:cNvPicPr>
          <p:nvPr/>
        </p:nvPicPr>
        <p:blipFill>
          <a:blip r:embed="rId3"/>
          <a:stretch>
            <a:fillRect/>
          </a:stretch>
        </p:blipFill>
        <p:spPr>
          <a:xfrm>
            <a:off x="1610250" y="1244795"/>
            <a:ext cx="5652699" cy="3914368"/>
          </a:xfrm>
          <a:prstGeom prst="rect">
            <a:avLst/>
          </a:prstGeom>
        </p:spPr>
      </p:pic>
    </p:spTree>
    <p:extLst>
      <p:ext uri="{BB962C8B-B14F-4D97-AF65-F5344CB8AC3E}">
        <p14:creationId xmlns:p14="http://schemas.microsoft.com/office/powerpoint/2010/main" val="385686195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6AAE63FC9FB646B2E017A451B4DADD" ma:contentTypeVersion="0" ma:contentTypeDescription="Create a new document." ma:contentTypeScope="" ma:versionID="9fac1069428e03ccc0f7da1a3d2d8fdf">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0A81985-0157-42B9-AFA9-C53125D3E1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48B3F1F4-5968-4B81-BAB0-5FD5631897F6}">
  <ds:schemaRefs>
    <ds:schemaRef ds:uri="http://www.w3.org/XML/1998/namespace"/>
    <ds:schemaRef ds:uri="http://purl.org/dc/terms/"/>
    <ds:schemaRef ds:uri="http://purl.org/dc/elements/1.1/"/>
    <ds:schemaRef ds:uri="http://purl.org/dc/dcmitype/"/>
    <ds:schemaRef ds:uri="http://schemas.openxmlformats.org/package/2006/metadata/core-properties"/>
    <ds:schemaRef ds:uri="http://schemas.microsoft.com/office/2006/documentManagement/type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1DB571B2-8705-4020-9A64-F4DCF93E51C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5905</TotalTime>
  <Words>1712</Words>
  <Application>Microsoft Office PowerPoint</Application>
  <PresentationFormat>On-screen Show (4:3)</PresentationFormat>
  <Paragraphs>173</Paragraphs>
  <Slides>28</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Tahoma</vt:lpstr>
      <vt:lpstr>Times New Roman</vt:lpstr>
      <vt:lpstr>Wingdings</vt:lpstr>
      <vt:lpstr>Wingdings 3</vt:lpstr>
      <vt:lpstr>Office Theme</vt:lpstr>
      <vt:lpstr>Rabies Prevention   </vt:lpstr>
      <vt:lpstr>What is Rabies?</vt:lpstr>
      <vt:lpstr>Rabies Enzootic Regions</vt:lpstr>
      <vt:lpstr>Incubation Period</vt:lpstr>
      <vt:lpstr>Symptoms in Animals</vt:lpstr>
      <vt:lpstr>How can I help?</vt:lpstr>
      <vt:lpstr>Healthy Pets, Healthy Communities </vt:lpstr>
      <vt:lpstr>More Rabies Resources</vt:lpstr>
      <vt:lpstr>Access to Veterinary Care in Rural Alaska Summary of Survey Results  </vt:lpstr>
      <vt:lpstr>Access to Veterinary Care in Rural Alaska Summary of Survey Results  </vt:lpstr>
      <vt:lpstr>Access to Veterinary Care in Rural Alaska Summary of Survey Results  </vt:lpstr>
      <vt:lpstr>Access to Veterinary Care in Rural Alaska Summary of Survey Results  </vt:lpstr>
      <vt:lpstr>Access to Veterinary Care in Rural Alaska Summary of Survey Results  </vt:lpstr>
      <vt:lpstr>Access to Veterinary Care in Rural Alaska Summary of Survey Results  </vt:lpstr>
      <vt:lpstr>Access to Veterinary Care in Rural Alaska Summary of Survey Results  </vt:lpstr>
      <vt:lpstr>Access to Veterinary Care in Rural Alaska Summary of Survey Results  </vt:lpstr>
      <vt:lpstr>PowerPoint Presentation</vt:lpstr>
      <vt:lpstr>PowerPoint Presentation</vt:lpstr>
      <vt:lpstr>PowerPoint Presentation</vt:lpstr>
      <vt:lpstr>PowerPoint Presentation</vt:lpstr>
      <vt:lpstr>PowerPoint Presentation</vt:lpstr>
      <vt:lpstr>Educator Guide and Answer Sheet</vt:lpstr>
      <vt:lpstr>How to access the books?</vt:lpstr>
      <vt:lpstr>Book Request Logistics</vt:lpstr>
      <vt:lpstr>How to request physical copies?</vt:lpstr>
      <vt:lpstr>Thank You</vt:lpstr>
      <vt:lpstr>PowerPoint Presentation</vt:lpstr>
      <vt:lpstr>PowerPoint Presentation</vt:lpstr>
    </vt:vector>
  </TitlesOfParts>
  <Company>ANTHC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Lindsay Rexford</dc:creator>
  <cp:lastModifiedBy>Lujan, Erica</cp:lastModifiedBy>
  <cp:revision>92</cp:revision>
  <cp:lastPrinted>2018-03-26T21:42:52Z</cp:lastPrinted>
  <dcterms:created xsi:type="dcterms:W3CDTF">2014-08-22T22:24:24Z</dcterms:created>
  <dcterms:modified xsi:type="dcterms:W3CDTF">2020-11-17T22:24:54Z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0x0101003A6AAE63FC9FB646B2E017A451B4DADD</vt:lpwstr>
  </property>
</Properties>
</file>