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8" r:id="rId2"/>
    <p:sldId id="310" r:id="rId3"/>
    <p:sldId id="295" r:id="rId4"/>
    <p:sldId id="291" r:id="rId5"/>
    <p:sldId id="305" r:id="rId6"/>
    <p:sldId id="306" r:id="rId7"/>
    <p:sldId id="300" r:id="rId8"/>
    <p:sldId id="292" r:id="rId9"/>
    <p:sldId id="294" r:id="rId10"/>
    <p:sldId id="289" r:id="rId11"/>
    <p:sldId id="293" r:id="rId12"/>
    <p:sldId id="308" r:id="rId13"/>
    <p:sldId id="303" r:id="rId14"/>
    <p:sldId id="311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6678-864A-DF49-815C-87A3A732F58A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9C3ED-DED5-3D4F-BCD8-416589BDF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63d2d2a79f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63d2d2a79f_0_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263d2d2a79f_0_2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63d2d2a79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63d2d2a79f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g263d2d2a79f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117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861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>
          <a:extLst>
            <a:ext uri="{FF2B5EF4-FFF2-40B4-BE49-F238E27FC236}">
              <a16:creationId xmlns:a16="http://schemas.microsoft.com/office/drawing/2014/main" id="{086E7D53-B68A-1BFC-5288-ADCEA3E9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>
            <a:extLst>
              <a:ext uri="{FF2B5EF4-FFF2-40B4-BE49-F238E27FC236}">
                <a16:creationId xmlns:a16="http://schemas.microsoft.com/office/drawing/2014/main" id="{8083A8D1-BA4E-D91D-E69C-9F385FAD43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>
            <a:extLst>
              <a:ext uri="{FF2B5EF4-FFF2-40B4-BE49-F238E27FC236}">
                <a16:creationId xmlns:a16="http://schemas.microsoft.com/office/drawing/2014/main" id="{617C290F-740F-06F2-981B-AA74323CDA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>
            <a:extLst>
              <a:ext uri="{FF2B5EF4-FFF2-40B4-BE49-F238E27FC236}">
                <a16:creationId xmlns:a16="http://schemas.microsoft.com/office/drawing/2014/main" id="{12909AF4-9AF7-1FD1-7C0B-623876284E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213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1346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09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31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AK Summer: 45% of Alaska land area temp above normal, first summer since 2014 with less than half of the state warmer than normal</a:t>
            </a:r>
          </a:p>
          <a:p>
            <a:r>
              <a:rPr lang="en-US" dirty="0"/>
              <a:t>YT Summer: 4</a:t>
            </a:r>
            <a:r>
              <a:rPr lang="en-US" baseline="30000" dirty="0"/>
              <a:t>th</a:t>
            </a:r>
            <a:r>
              <a:rPr lang="en-US" dirty="0"/>
              <a:t> summer in a row 100% above normal</a:t>
            </a:r>
          </a:p>
          <a:p>
            <a:r>
              <a:rPr lang="en-US" dirty="0"/>
              <a:t>NWT Summer: 99% above normal but lowest since 2021</a:t>
            </a:r>
          </a:p>
          <a:p>
            <a:endParaRPr lang="en-US" dirty="0"/>
          </a:p>
          <a:p>
            <a:r>
              <a:rPr lang="en-US" dirty="0"/>
              <a:t>AK Summer: 83% of Alaska land area above normal precipitation. Highest since 1998</a:t>
            </a: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93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>
          <a:extLst>
            <a:ext uri="{FF2B5EF4-FFF2-40B4-BE49-F238E27FC236}">
              <a16:creationId xmlns:a16="http://schemas.microsoft.com/office/drawing/2014/main" id="{8963B9B9-889D-D9D2-7DDA-F762CDE48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>
            <a:extLst>
              <a:ext uri="{FF2B5EF4-FFF2-40B4-BE49-F238E27FC236}">
                <a16:creationId xmlns:a16="http://schemas.microsoft.com/office/drawing/2014/main" id="{6303EE5D-FC08-4E93-C354-7D1B56F048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>
            <a:extLst>
              <a:ext uri="{FF2B5EF4-FFF2-40B4-BE49-F238E27FC236}">
                <a16:creationId xmlns:a16="http://schemas.microsoft.com/office/drawing/2014/main" id="{80D4B36C-477B-69DC-4E81-3A543F145F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AK Summer: 45% of Alaska land area temp above normal, first summer since 2014 with less than half of the state warmer than normal</a:t>
            </a:r>
          </a:p>
          <a:p>
            <a:r>
              <a:rPr lang="en-US" dirty="0"/>
              <a:t>YT Summer: 4</a:t>
            </a:r>
            <a:r>
              <a:rPr lang="en-US" baseline="30000" dirty="0"/>
              <a:t>th</a:t>
            </a:r>
            <a:r>
              <a:rPr lang="en-US" dirty="0"/>
              <a:t> summer in a row 100% above normal</a:t>
            </a:r>
          </a:p>
          <a:p>
            <a:r>
              <a:rPr lang="en-US" dirty="0"/>
              <a:t>NWT Summer: 99% above normal but lowest since 2021</a:t>
            </a:r>
          </a:p>
          <a:p>
            <a:endParaRPr lang="en-US" dirty="0"/>
          </a:p>
          <a:p>
            <a:r>
              <a:rPr lang="en-US" dirty="0"/>
              <a:t>AK Summer: 83% of Alaska land area above normal precipitation. Highest since 1998</a:t>
            </a: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>
            <a:extLst>
              <a:ext uri="{FF2B5EF4-FFF2-40B4-BE49-F238E27FC236}">
                <a16:creationId xmlns:a16="http://schemas.microsoft.com/office/drawing/2014/main" id="{7C42AB46-C1CB-98A7-1334-987647BC17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54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>
          <a:extLst>
            <a:ext uri="{FF2B5EF4-FFF2-40B4-BE49-F238E27FC236}">
              <a16:creationId xmlns:a16="http://schemas.microsoft.com/office/drawing/2014/main" id="{8351BE2D-29F6-5A59-EAC4-4231E5E25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>
            <a:extLst>
              <a:ext uri="{FF2B5EF4-FFF2-40B4-BE49-F238E27FC236}">
                <a16:creationId xmlns:a16="http://schemas.microsoft.com/office/drawing/2014/main" id="{E64DE1FF-2866-D6DC-FD6E-2A1A33C480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>
            <a:extLst>
              <a:ext uri="{FF2B5EF4-FFF2-40B4-BE49-F238E27FC236}">
                <a16:creationId xmlns:a16="http://schemas.microsoft.com/office/drawing/2014/main" id="{97D0BA35-BA4D-D17F-5568-76C53C6A75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AK Summer: 45% of Alaska land area temp above normal, first summer since 2014 with less than half of the state warmer than normal</a:t>
            </a:r>
          </a:p>
          <a:p>
            <a:r>
              <a:rPr lang="en-US" dirty="0"/>
              <a:t>YT Summer: 4</a:t>
            </a:r>
            <a:r>
              <a:rPr lang="en-US" baseline="30000" dirty="0"/>
              <a:t>th</a:t>
            </a:r>
            <a:r>
              <a:rPr lang="en-US" dirty="0"/>
              <a:t> summer in a row 100% above normal</a:t>
            </a:r>
          </a:p>
          <a:p>
            <a:r>
              <a:rPr lang="en-US" dirty="0"/>
              <a:t>NWT Summer: 99% above normal but lowest since 2021</a:t>
            </a:r>
          </a:p>
          <a:p>
            <a:endParaRPr lang="en-US" dirty="0"/>
          </a:p>
          <a:p>
            <a:r>
              <a:rPr lang="en-US" dirty="0"/>
              <a:t>AK Summer: 83% of Alaska land area above normal precipitation. Highest since 1998</a:t>
            </a:r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6" name="Google Shape;536;g263d2d2a79f_0_234:notes">
            <a:extLst>
              <a:ext uri="{FF2B5EF4-FFF2-40B4-BE49-F238E27FC236}">
                <a16:creationId xmlns:a16="http://schemas.microsoft.com/office/drawing/2014/main" id="{AA0FD341-378E-0121-DC58-0D0CE49447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0472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70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485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250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15AB-828F-3340-AD25-ABCA37510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78D2B-857A-2546-8A73-4CC8D1DC4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5CA76-42F6-FB44-B737-30B66F35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0AE11-BCF1-1C47-A389-D1BC3A16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516F-8EC2-C148-9564-CC31535E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F6CD-5D87-024A-8847-6925691F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3D106-6228-3B47-8A5C-255ADB959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397E7-BE98-0849-9818-A68B74C4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CCB44-B96C-EE4F-A447-7F3F1A6D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AF910-7212-B04F-AEDD-BD0A5928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9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527395-77B9-614B-88B5-9074F126F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3F538-C804-364D-AFFA-D288F06E5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5C4AC-3567-F647-BFD6-90582E41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0A2FE-E098-B147-B48F-FA8015E5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4AF24-1526-2A45-A161-DEAFC52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B150-1A61-634B-A865-89FE49C9B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6B3E6-DA81-D144-AE06-FB0E29FC4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BC69-A799-C54A-AF05-97925059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B75B-BFAD-B74E-BB1F-526076C5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5CA19-4743-C643-9D0A-CF3154A16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4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201A5-1663-7244-B7B2-235F2CA8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CB376-5A89-FB46-B997-D12A01ED7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0D172-97ED-8847-A4A6-0CF08D04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04CBC-CFCA-9A4B-9F51-D4D05AC5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800BC-2E52-5E43-BBAD-6A462AC0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4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DB5E-8121-A947-947B-5747552A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68499-90C8-7141-BC5C-72C5CF92F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2A564-11DD-C94E-B2FF-FEF287BE1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41117-17DC-1947-83B2-0C2A0F72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A2AF0-48BF-7F46-8D9F-425C163B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5440A-28AA-2E40-A33E-BCA6435E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2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9E2D-F6D9-A04E-A08E-02F8DFD6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D2376-C683-C046-9F24-12859A455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93CA8-63DE-BA4D-8E71-093DE4EEF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7762F-F20D-DA46-A83D-36573D364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43682-F56A-8147-BF80-C9E422B18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4503E-78F8-134B-A93F-C864289A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BCEF5-544E-CB46-8D38-3589EC18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EB60B-6A10-B044-BDF1-6ABB9EA0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5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6241-7D45-6A4A-B67B-4D8D6489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26BCB-3E96-B944-B50B-4FF44D1F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38AEF-C1F9-DF4E-84E6-51F454B3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5019C-125C-0840-84C1-E79C51FE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6F61B-E5FF-464A-AFD3-10BC385D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63928-4D08-1E47-9381-817C9D35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43349-95E5-C944-80B1-51350DA5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5354-5066-AD4D-AE37-BEDF6C56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FF36-2217-A141-A94C-1FCF94702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95308-6D86-FA49-A3D5-C70B43B04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0771C-03C4-364C-A688-E9A8AA08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568EC-27AD-3A4B-B459-ACD8D69F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44C7C-D988-D641-A306-FC506459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9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B97A-9D47-8047-9C98-B330103A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8A1A6-60F6-EA48-AD23-A237C4473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AA025-0912-E947-9224-B9728F684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3A5D1-A440-A141-9ADC-D1621FF5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C95D5-203D-CF43-903A-F6178B88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D6FAF-A036-D148-9CB2-319ABE56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FBDF2-6FA6-A44A-88DD-C5FE7153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F4849-3880-8F41-A6DE-45FB8E02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510DE-1B40-8849-B969-A6B680C80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48B8-6DF1-E943-905F-B916A4C9910B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832BF-6038-C743-9736-33E4F07B9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6F672-F953-5D4A-9E26-0AEEA251B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8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63d2d2a79f_0_2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510" name="Google Shape;510;g263d2d2a79f_0_209"/>
          <p:cNvSpPr txBox="1">
            <a:spLocks noGrp="1"/>
          </p:cNvSpPr>
          <p:nvPr>
            <p:ph type="ctrTitle" idx="4294967295"/>
          </p:nvPr>
        </p:nvSpPr>
        <p:spPr>
          <a:xfrm>
            <a:off x="1498060" y="2459425"/>
            <a:ext cx="9059110" cy="2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828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</a:pPr>
            <a:r>
              <a:rPr lang="en-US" sz="56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 Alaska Webinar</a:t>
            </a:r>
            <a:br>
              <a:rPr lang="en-US" sz="54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0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Autumn 2024 Climate Review  Winter 2024-25 Climate Outlook</a:t>
            </a:r>
          </a:p>
        </p:txBody>
      </p:sp>
      <p:pic>
        <p:nvPicPr>
          <p:cNvPr id="512" name="Google Shape;512;g263d2d2a79f_0_20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88" y="544922"/>
            <a:ext cx="5356027" cy="3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g263d2d2a79f_0_209"/>
          <p:cNvSpPr txBox="1"/>
          <p:nvPr/>
        </p:nvSpPr>
        <p:spPr>
          <a:xfrm>
            <a:off x="1844913" y="5152704"/>
            <a:ext cx="53238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Rick </a:t>
            </a:r>
            <a:r>
              <a:rPr lang="en-US" sz="2000" dirty="0" err="1">
                <a:solidFill>
                  <a:srgbClr val="FFC000"/>
                </a:solidFill>
              </a:rPr>
              <a:t>Thoman</a:t>
            </a:r>
            <a:endParaRPr lang="en-US" sz="2000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Alaska and Arctic Climate Specialist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FC000"/>
                </a:solidFill>
              </a:rPr>
              <a:t>rthoman@alaska.edu</a:t>
            </a:r>
            <a:endParaRPr lang="en-US" sz="2000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December 17,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A496B8-66E5-8B40-8F2F-5B347CC1CD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9145" y="2154219"/>
            <a:ext cx="1298448" cy="11827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839EC9-4047-4080-1F36-1DD494EB03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5993" y="183340"/>
            <a:ext cx="1444752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63d2d2a79f_0_89"/>
          <p:cNvSpPr txBox="1">
            <a:spLocks noGrp="1"/>
          </p:cNvSpPr>
          <p:nvPr>
            <p:ph type="title"/>
          </p:nvPr>
        </p:nvSpPr>
        <p:spPr>
          <a:xfrm>
            <a:off x="838200" y="6051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0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Winter 2024-25 Outlooks</a:t>
            </a:r>
            <a:endParaRPr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C20AC1-250A-3C41-86E8-87C6A5EF2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Arctic Sea Ice Experimental Outlook</a:t>
            </a:r>
          </a:p>
          <a:p>
            <a:pPr lvl="1"/>
            <a:r>
              <a:rPr lang="en-US" dirty="0"/>
              <a:t>NOAA/Climate Prediction Center</a:t>
            </a:r>
          </a:p>
          <a:p>
            <a:r>
              <a:rPr lang="en-US" dirty="0"/>
              <a:t>Alaska and past La </a:t>
            </a:r>
            <a:r>
              <a:rPr lang="en-US" dirty="0" err="1"/>
              <a:t>Niñas</a:t>
            </a:r>
            <a:endParaRPr lang="en-US" dirty="0"/>
          </a:p>
          <a:p>
            <a:r>
              <a:rPr lang="en-US" dirty="0"/>
              <a:t>Autumn Temperature and Precipitation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19" name="Google Shape;519;g263d2d2a79f_0_8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530" name="Google Shape;530;g263d2d2a79f_0_8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40" y="381007"/>
            <a:ext cx="2682573" cy="5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263d2d2a79f_0_8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99" y="564100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6" descr="Picture 6">
            <a:extLst>
              <a:ext uri="{FF2B5EF4-FFF2-40B4-BE49-F238E27FC236}">
                <a16:creationId xmlns:a16="http://schemas.microsoft.com/office/drawing/2014/main" id="{1288D25A-38E8-7E42-ACFF-FDFA01FA46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604" y="2315719"/>
            <a:ext cx="2286001" cy="2047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97C2EA-FB0C-4548-BDB9-3AF813A3F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81340"/>
            <a:ext cx="7620000" cy="5029200"/>
          </a:xfrm>
          <a:prstGeom prst="rect">
            <a:avLst/>
          </a:prstGeom>
        </p:spPr>
      </p:pic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5204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Sea Ice Outlook: Fall/Winter 2024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4406C9-74EE-7B4E-8538-C6CD25F8BE32}"/>
              </a:ext>
            </a:extLst>
          </p:cNvPr>
          <p:cNvSpPr txBox="1"/>
          <p:nvPr/>
        </p:nvSpPr>
        <p:spPr>
          <a:xfrm>
            <a:off x="3084573" y="6029334"/>
            <a:ext cx="5751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NOAA/Climate Prediction Center Exp. Sea Ice Outlook</a:t>
            </a:r>
          </a:p>
          <a:p>
            <a:pPr algn="ctr"/>
            <a:r>
              <a:rPr lang="en-US" dirty="0"/>
              <a:t>Outlook produced from late November 2024 data</a:t>
            </a:r>
          </a:p>
        </p:txBody>
      </p:sp>
    </p:spTree>
    <p:extLst>
      <p:ext uri="{BB962C8B-B14F-4D97-AF65-F5344CB8AC3E}">
        <p14:creationId xmlns:p14="http://schemas.microsoft.com/office/powerpoint/2010/main" val="44675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4396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33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Niña and Alaska Winters</a:t>
            </a: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4497A7-ABE8-0F47-924B-EBDA23567F46}"/>
              </a:ext>
            </a:extLst>
          </p:cNvPr>
          <p:cNvSpPr txBox="1"/>
          <p:nvPr/>
        </p:nvSpPr>
        <p:spPr>
          <a:xfrm>
            <a:off x="5001638" y="6352143"/>
            <a:ext cx="2994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17 La Niña winter since 1976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B791F-C82B-7D48-AD49-A5C2B9AE82DD}"/>
              </a:ext>
            </a:extLst>
          </p:cNvPr>
          <p:cNvSpPr txBox="1"/>
          <p:nvPr/>
        </p:nvSpPr>
        <p:spPr>
          <a:xfrm>
            <a:off x="1855959" y="1207091"/>
            <a:ext cx="301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Temperature</a:t>
            </a:r>
          </a:p>
          <a:p>
            <a:pPr algn="ctr"/>
            <a:r>
              <a:rPr lang="en-US" dirty="0"/>
              <a:t>Percent seasons above normal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D5478F-1F2D-1449-A1AD-2BB3C54A4A14}"/>
              </a:ext>
            </a:extLst>
          </p:cNvPr>
          <p:cNvSpPr txBox="1"/>
          <p:nvPr/>
        </p:nvSpPr>
        <p:spPr>
          <a:xfrm>
            <a:off x="7794113" y="1222954"/>
            <a:ext cx="3040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Precipitation</a:t>
            </a:r>
          </a:p>
          <a:p>
            <a:pPr algn="ctr"/>
            <a:r>
              <a:rPr lang="en-US" dirty="0"/>
              <a:t>Percent seasons above normal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16BE2C9-0A45-9544-906B-E42BEC1FE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099" y="2110526"/>
            <a:ext cx="5943600" cy="350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32358A0-1DD3-6443-9231-1BF0427C8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699" y="2126389"/>
            <a:ext cx="5943600" cy="350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8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>
          <a:extLst>
            <a:ext uri="{FF2B5EF4-FFF2-40B4-BE49-F238E27FC236}">
              <a16:creationId xmlns:a16="http://schemas.microsoft.com/office/drawing/2014/main" id="{57B54F23-87D7-0454-412A-308EE7F33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>
            <a:extLst>
              <a:ext uri="{FF2B5EF4-FFF2-40B4-BE49-F238E27FC236}">
                <a16:creationId xmlns:a16="http://schemas.microsoft.com/office/drawing/2014/main" id="{B8956A7A-B5C3-E121-3E75-E26E3F9DE2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396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4500" b="1" dirty="0">
                <a:solidFill>
                  <a:srgbClr val="2D4970"/>
                </a:solidFill>
              </a:rPr>
              <a:t>Winter 2024-25</a:t>
            </a:r>
            <a:br>
              <a:rPr lang="en-US" sz="4500" b="1" dirty="0">
                <a:solidFill>
                  <a:srgbClr val="2D4970"/>
                </a:solidFill>
              </a:rPr>
            </a:br>
            <a:r>
              <a:rPr lang="en-US" sz="4500" b="1" dirty="0">
                <a:solidFill>
                  <a:srgbClr val="2D4970"/>
                </a:solidFill>
              </a:rPr>
              <a:t>NOAA Climate Prediction Center Outlooks</a:t>
            </a:r>
            <a:endParaRPr lang="en-US" sz="45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>
            <a:extLst>
              <a:ext uri="{FF2B5EF4-FFF2-40B4-BE49-F238E27FC236}">
                <a16:creationId xmlns:a16="http://schemas.microsoft.com/office/drawing/2014/main" id="{EA774E77-789F-8CDA-4703-635E28A0FCC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542" name="Google Shape;542;g263d2d2a79f_0_234">
            <a:extLst>
              <a:ext uri="{FF2B5EF4-FFF2-40B4-BE49-F238E27FC236}">
                <a16:creationId xmlns:a16="http://schemas.microsoft.com/office/drawing/2014/main" id="{F69F54D2-B857-3E62-CA34-695082D7AFDC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54E52F-0145-D040-B2F2-F31BEDAFBBAE}"/>
              </a:ext>
            </a:extLst>
          </p:cNvPr>
          <p:cNvSpPr txBox="1"/>
          <p:nvPr/>
        </p:nvSpPr>
        <p:spPr>
          <a:xfrm>
            <a:off x="3161489" y="5826868"/>
            <a:ext cx="222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Average Temperature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B6BFA8-C66D-D841-A8C2-F1E4DE3FF381}"/>
              </a:ext>
            </a:extLst>
          </p:cNvPr>
          <p:cNvSpPr txBox="1"/>
          <p:nvPr/>
        </p:nvSpPr>
        <p:spPr>
          <a:xfrm>
            <a:off x="9233052" y="5777958"/>
            <a:ext cx="192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Precipitation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8827565-2E01-9041-9E9A-A87A2AA2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4215"/>
            <a:ext cx="12192000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6A0E2F-FABC-3846-9182-88187C3A3A57}"/>
              </a:ext>
            </a:extLst>
          </p:cNvPr>
          <p:cNvSpPr txBox="1"/>
          <p:nvPr/>
        </p:nvSpPr>
        <p:spPr>
          <a:xfrm>
            <a:off x="4275672" y="6418315"/>
            <a:ext cx="389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December 2024 through February 2025</a:t>
            </a:r>
          </a:p>
        </p:txBody>
      </p:sp>
    </p:spTree>
    <p:extLst>
      <p:ext uri="{BB962C8B-B14F-4D97-AF65-F5344CB8AC3E}">
        <p14:creationId xmlns:p14="http://schemas.microsoft.com/office/powerpoint/2010/main" val="1532532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4396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3300" b="1" dirty="0">
                <a:solidFill>
                  <a:srgbClr val="2D4970"/>
                </a:solidFill>
              </a:rPr>
              <a:t>Two brand new climate reports</a:t>
            </a:r>
            <a:endParaRPr lang="en-US" sz="33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32592A-A05E-C746-A434-A7B8D4AE2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96" y="1102466"/>
            <a:ext cx="3741376" cy="4846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F39D0C-A2BC-E642-A27F-41EC2FA0E9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561" y="1073282"/>
            <a:ext cx="3956078" cy="4846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D8F94A-DC71-9742-877B-BA91EBC90601}"/>
              </a:ext>
            </a:extLst>
          </p:cNvPr>
          <p:cNvSpPr txBox="1"/>
          <p:nvPr/>
        </p:nvSpPr>
        <p:spPr>
          <a:xfrm>
            <a:off x="6096000" y="6092082"/>
            <a:ext cx="526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arctic.noaa.gov</a:t>
            </a:r>
            <a:r>
              <a:rPr lang="en-US" dirty="0"/>
              <a:t>/report-card/report-card-2024/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3DC413-C555-2A4F-9665-5999A5F60BDF}"/>
              </a:ext>
            </a:extLst>
          </p:cNvPr>
          <p:cNvSpPr txBox="1"/>
          <p:nvPr/>
        </p:nvSpPr>
        <p:spPr>
          <a:xfrm>
            <a:off x="375945" y="6092082"/>
            <a:ext cx="521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uaf-accap.org</a:t>
            </a:r>
            <a:r>
              <a:rPr lang="en-US" dirty="0"/>
              <a:t>/</a:t>
            </a:r>
            <a:r>
              <a:rPr lang="en-US" dirty="0" err="1"/>
              <a:t>alaskas</a:t>
            </a:r>
            <a:r>
              <a:rPr lang="en-US" dirty="0"/>
              <a:t>-changing-environment/</a:t>
            </a:r>
          </a:p>
        </p:txBody>
      </p:sp>
    </p:spTree>
    <p:extLst>
      <p:ext uri="{BB962C8B-B14F-4D97-AF65-F5344CB8AC3E}">
        <p14:creationId xmlns:p14="http://schemas.microsoft.com/office/powerpoint/2010/main" val="3099188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2887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Thanks very much</a:t>
            </a:r>
            <a:br>
              <a:rPr lang="en-US" sz="5400" b="1" dirty="0">
                <a:solidFill>
                  <a:srgbClr val="2D4970"/>
                </a:solidFill>
              </a:rPr>
            </a:br>
            <a:r>
              <a:rPr lang="en-US" sz="5400" b="1" dirty="0">
                <a:solidFill>
                  <a:srgbClr val="2D4970"/>
                </a:solidFill>
              </a:rPr>
              <a:t>Questions?</a:t>
            </a:r>
            <a:endParaRPr lang="en-US" sz="47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FBF21A-8326-E847-941A-E5D0D71559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74" y="5243650"/>
            <a:ext cx="1038358" cy="1325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BEB81E-0547-7F44-AB5F-EACCE00CAB6B}"/>
              </a:ext>
            </a:extLst>
          </p:cNvPr>
          <p:cNvSpPr txBox="1"/>
          <p:nvPr/>
        </p:nvSpPr>
        <p:spPr>
          <a:xfrm>
            <a:off x="9150486" y="3108187"/>
            <a:ext cx="3189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Sep 28</a:t>
            </a:r>
            <a:r>
              <a:rPr lang="en-US" sz="1800" b="0" i="0" u="none" strike="noStrike" baseline="30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th</a:t>
            </a:r>
            <a:endParaRPr lang="en-US" sz="1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595959"/>
                </a:solidFill>
                <a:latin typeface="Arial" panose="020B0604020202020204" pitchFamily="34" charset="0"/>
              </a:rPr>
              <a:t>Aurora at Tok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Credit: </a:t>
            </a:r>
            <a:r>
              <a:rPr lang="en-US" sz="1200" dirty="0">
                <a:solidFill>
                  <a:srgbClr val="595959"/>
                </a:solidFill>
                <a:latin typeface="Arial" panose="020B0604020202020204" pitchFamily="34" charset="0"/>
              </a:rPr>
              <a:t>K. Turk</a:t>
            </a:r>
            <a:endParaRPr lang="en-US" sz="1200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B618E-8C63-3A41-A463-E99A528707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447" y="1819873"/>
            <a:ext cx="6919902" cy="461326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84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Autumn 2024 Alaska Highlights</a:t>
            </a:r>
            <a:endParaRPr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CDEEAF-4E2C-9047-8680-C9A1A7338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62" y="1690688"/>
            <a:ext cx="6382910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North Slope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Utqiaġvik</a:t>
            </a:r>
            <a:r>
              <a:rPr lang="en-US" dirty="0"/>
              <a:t> average temperature 28.5°F, third warmest autumn on record</a:t>
            </a:r>
          </a:p>
          <a:p>
            <a:pPr>
              <a:lnSpc>
                <a:spcPct val="120000"/>
              </a:lnSpc>
            </a:pPr>
            <a:r>
              <a:rPr lang="en-US" b="1" dirty="0"/>
              <a:t>Western Alaska</a:t>
            </a:r>
          </a:p>
          <a:p>
            <a:pPr lvl="1">
              <a:lnSpc>
                <a:spcPct val="120000"/>
              </a:lnSpc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Coastal flooding Oct 20-22. Kotzebue: Worst flooding in living memory. </a:t>
            </a:r>
            <a:r>
              <a:rPr lang="en-US" dirty="0"/>
              <a:t>Also significant flooding at </a:t>
            </a:r>
            <a:r>
              <a:rPr lang="en-US" dirty="0" err="1"/>
              <a:t>Shishmaref</a:t>
            </a:r>
            <a:r>
              <a:rPr lang="en-US" dirty="0"/>
              <a:t>, Scammon Bay and </a:t>
            </a:r>
            <a:r>
              <a:rPr lang="en-US" dirty="0" err="1"/>
              <a:t>Nunam</a:t>
            </a:r>
            <a:r>
              <a:rPr lang="en-US" dirty="0"/>
              <a:t> </a:t>
            </a:r>
            <a:r>
              <a:rPr lang="en-US" dirty="0" err="1"/>
              <a:t>Iqua</a:t>
            </a:r>
            <a:endParaRPr lang="en-US" dirty="0"/>
          </a:p>
          <a:p>
            <a:pPr rtl="0" fontAlgn="base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Interior</a:t>
            </a:r>
          </a:p>
          <a:p>
            <a:pPr lvl="1" fontAlgn="base"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Fairbanks area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</a:rPr>
              <a:t>Slushmaggdon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Oct 20-21. Thousands without power for days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Southcentral</a:t>
            </a:r>
          </a:p>
          <a:p>
            <a:pPr lvl="1">
              <a:lnSpc>
                <a:spcPct val="120000"/>
              </a:lnSpc>
            </a:pPr>
            <a:r>
              <a:rPr lang="en-US" sz="2200" i="0" u="none" strike="noStrike" dirty="0">
                <a:solidFill>
                  <a:srgbClr val="000000"/>
                </a:solidFill>
                <a:effectLst/>
              </a:rPr>
              <a:t>Anchorage: Oct 28-31, 21” snow: highest 4-day total snow before December</a:t>
            </a:r>
            <a:endParaRPr lang="en-US" dirty="0"/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144784-DDEE-A941-BE77-1D1D2C84A5F3}"/>
              </a:ext>
            </a:extLst>
          </p:cNvPr>
          <p:cNvSpPr txBox="1"/>
          <p:nvPr/>
        </p:nvSpPr>
        <p:spPr>
          <a:xfrm>
            <a:off x="7622051" y="5613479"/>
            <a:ext cx="387641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Kotzebue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October 21, 2024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Photo credit: NW Arctic Borough EM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841C27-AC78-7642-9B93-0203A10FF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9411" y="1926077"/>
            <a:ext cx="4781696" cy="358627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Alaska Daily Temperature Index</a:t>
            </a:r>
            <a:endParaRPr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624A54-FBED-584D-9E88-FB94848F8B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510" y="1498222"/>
            <a:ext cx="9526621" cy="52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7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Autumn 2024 Temperature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6AEF6-8D51-8A40-8982-B2ECD362E00F}"/>
              </a:ext>
            </a:extLst>
          </p:cNvPr>
          <p:cNvSpPr txBox="1"/>
          <p:nvPr/>
        </p:nvSpPr>
        <p:spPr>
          <a:xfrm>
            <a:off x="3842062" y="5710019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4845944-A8A9-8E43-BF03-49D96674E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30415"/>
            <a:ext cx="4114800" cy="305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9157AB2-AD95-944E-BF87-BB638CF7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0768" y="1930415"/>
            <a:ext cx="4114800" cy="30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F314BAE-3A32-AC4D-8A31-16B33A1D1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8737" y="1949871"/>
            <a:ext cx="4114800" cy="311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6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>
          <a:extLst>
            <a:ext uri="{FF2B5EF4-FFF2-40B4-BE49-F238E27FC236}">
              <a16:creationId xmlns:a16="http://schemas.microsoft.com/office/drawing/2014/main" id="{622DDD59-32D7-3575-5291-75F813A77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>
            <a:extLst>
              <a:ext uri="{FF2B5EF4-FFF2-40B4-BE49-F238E27FC236}">
                <a16:creationId xmlns:a16="http://schemas.microsoft.com/office/drawing/2014/main" id="{8C156A06-F365-9C35-A883-E2F4C098E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Autumn 2024 Precipitation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>
            <a:extLst>
              <a:ext uri="{FF2B5EF4-FFF2-40B4-BE49-F238E27FC236}">
                <a16:creationId xmlns:a16="http://schemas.microsoft.com/office/drawing/2014/main" id="{9343E861-8385-9D14-8ECD-A4B9747F4C1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542" name="Google Shape;542;g263d2d2a79f_0_234">
            <a:extLst>
              <a:ext uri="{FF2B5EF4-FFF2-40B4-BE49-F238E27FC236}">
                <a16:creationId xmlns:a16="http://schemas.microsoft.com/office/drawing/2014/main" id="{44584004-51EE-412A-F932-DF1ADA1D83D6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>
            <a:extLst>
              <a:ext uri="{FF2B5EF4-FFF2-40B4-BE49-F238E27FC236}">
                <a16:creationId xmlns:a16="http://schemas.microsoft.com/office/drawing/2014/main" id="{FE12847B-6EFB-50E3-9508-620ECED0F5AA}"/>
              </a:ext>
            </a:extLst>
          </p:cNvPr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B07766-D0AC-5398-2654-F7C1E2BB50E6}"/>
              </a:ext>
            </a:extLst>
          </p:cNvPr>
          <p:cNvSpPr txBox="1"/>
          <p:nvPr/>
        </p:nvSpPr>
        <p:spPr>
          <a:xfrm>
            <a:off x="3814500" y="6033184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86F3CD6-FB66-DA49-B9FE-BF8B4A8A1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1175" y="1926574"/>
            <a:ext cx="4114800" cy="311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5DA81A5-BE7F-5746-A6D8-17ECE1E8D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299" y="1942814"/>
            <a:ext cx="4114800" cy="30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83577F38-1857-B340-81E5-642A78F40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2" y="1966162"/>
            <a:ext cx="4114800" cy="305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041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>
          <a:extLst>
            <a:ext uri="{FF2B5EF4-FFF2-40B4-BE49-F238E27FC236}">
              <a16:creationId xmlns:a16="http://schemas.microsoft.com/office/drawing/2014/main" id="{A798DE26-0BD3-1551-5F2E-86004823D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>
            <a:extLst>
              <a:ext uri="{FF2B5EF4-FFF2-40B4-BE49-F238E27FC236}">
                <a16:creationId xmlns:a16="http://schemas.microsoft.com/office/drawing/2014/main" id="{48EC2BCE-7A04-737E-F63E-B285AAF6AC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Autumn 2024 cloudiness &amp; wind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>
            <a:extLst>
              <a:ext uri="{FF2B5EF4-FFF2-40B4-BE49-F238E27FC236}">
                <a16:creationId xmlns:a16="http://schemas.microsoft.com/office/drawing/2014/main" id="{4384399C-18E0-C6B3-55A9-FCC02E14BD1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542" name="Google Shape;542;g263d2d2a79f_0_234">
            <a:extLst>
              <a:ext uri="{FF2B5EF4-FFF2-40B4-BE49-F238E27FC236}">
                <a16:creationId xmlns:a16="http://schemas.microsoft.com/office/drawing/2014/main" id="{E4504679-CAF9-CAE3-239A-D0E10E3D9384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>
            <a:extLst>
              <a:ext uri="{FF2B5EF4-FFF2-40B4-BE49-F238E27FC236}">
                <a16:creationId xmlns:a16="http://schemas.microsoft.com/office/drawing/2014/main" id="{D729A0CA-0893-5A58-44D6-EBEE31E3A996}"/>
              </a:ext>
            </a:extLst>
          </p:cNvPr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F859F2-D185-CEDA-6C1D-C6E74BA3F8C2}"/>
              </a:ext>
            </a:extLst>
          </p:cNvPr>
          <p:cNvSpPr txBox="1"/>
          <p:nvPr/>
        </p:nvSpPr>
        <p:spPr>
          <a:xfrm>
            <a:off x="3842062" y="6187288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FC39A-9857-E545-A590-07389C2F9F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17549"/>
            <a:ext cx="5943600" cy="4504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756942-628F-FB46-9539-12E61EB185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1517549"/>
            <a:ext cx="5943600" cy="45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2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Autumn 2024 sea surface temperatures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CBE031-B3D2-8F4C-A5B6-2BE3F64C74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855" y="1143952"/>
            <a:ext cx="8165345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1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DC6D38-4B14-E348-9E8E-A719237B90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612" y="1094694"/>
            <a:ext cx="3490856" cy="5394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309A92-3CC6-6A41-87F3-28D4E6A64E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206" y="1094694"/>
            <a:ext cx="3490856" cy="5394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EEECCF-8925-D647-9320-04CE4E71C7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5" y="1094694"/>
            <a:ext cx="3490856" cy="5394960"/>
          </a:xfrm>
          <a:prstGeom prst="rect">
            <a:avLst/>
          </a:prstGeom>
        </p:spPr>
      </p:pic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Sea Ice Extent: Autumn 2024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AF1637-2865-6E4A-8D97-08B8496FD075}"/>
              </a:ext>
            </a:extLst>
          </p:cNvPr>
          <p:cNvSpPr txBox="1"/>
          <p:nvPr/>
        </p:nvSpPr>
        <p:spPr>
          <a:xfrm>
            <a:off x="8878075" y="6355566"/>
            <a:ext cx="146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November 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EB882E-5B5B-9F4E-8D8C-9FE9F38F6C65}"/>
              </a:ext>
            </a:extLst>
          </p:cNvPr>
          <p:cNvSpPr txBox="1"/>
          <p:nvPr/>
        </p:nvSpPr>
        <p:spPr>
          <a:xfrm>
            <a:off x="1374707" y="6355566"/>
            <a:ext cx="138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September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E5894F-7C67-F347-A83D-F1DC4EEC1E7E}"/>
              </a:ext>
            </a:extLst>
          </p:cNvPr>
          <p:cNvSpPr txBox="1"/>
          <p:nvPr/>
        </p:nvSpPr>
        <p:spPr>
          <a:xfrm>
            <a:off x="5263534" y="6355566"/>
            <a:ext cx="123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October 15</a:t>
            </a:r>
          </a:p>
        </p:txBody>
      </p:sp>
    </p:spTree>
    <p:extLst>
      <p:ext uri="{BB962C8B-B14F-4D97-AF65-F5344CB8AC3E}">
        <p14:creationId xmlns:p14="http://schemas.microsoft.com/office/powerpoint/2010/main" val="69890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4800" b="1" dirty="0">
                <a:solidFill>
                  <a:srgbClr val="2D4970"/>
                </a:solidFill>
              </a:rPr>
              <a:t>Ice distant from Alaska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ED52DD-BF90-7B4F-9C4D-117F00E62F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801" y="1143952"/>
            <a:ext cx="848264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9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536</Words>
  <Application>Microsoft Macintosh PowerPoint</Application>
  <PresentationFormat>Widescreen</PresentationFormat>
  <Paragraphs>107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Times New Roman</vt:lpstr>
      <vt:lpstr>Office Theme</vt:lpstr>
      <vt:lpstr>LEO Alaska Webinar Autumn 2024 Climate Review  Winter 2024-25 Climate Outlook</vt:lpstr>
      <vt:lpstr>Autumn 2024 Alaska Highlights</vt:lpstr>
      <vt:lpstr>Alaska Daily Temperature Index</vt:lpstr>
      <vt:lpstr>Autumn 2024 Temperature</vt:lpstr>
      <vt:lpstr>Autumn 2024 Precipitation</vt:lpstr>
      <vt:lpstr>Autumn 2024 cloudiness &amp; wind</vt:lpstr>
      <vt:lpstr>Autumn 2024 sea surface temperatures</vt:lpstr>
      <vt:lpstr>Sea Ice Extent: Autumn 2024</vt:lpstr>
      <vt:lpstr>Ice distant from Alaska</vt:lpstr>
      <vt:lpstr>Winter 2024-25 Outlooks</vt:lpstr>
      <vt:lpstr>Sea Ice Outlook: Fall/Winter 2024</vt:lpstr>
      <vt:lpstr>La Niña and Alaska Winters</vt:lpstr>
      <vt:lpstr>Winter 2024-25 NOAA Climate Prediction Center Outlooks</vt:lpstr>
      <vt:lpstr>Two brand new climate reports</vt:lpstr>
      <vt:lpstr>Thanks very much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Circumpolar One Heath Spring 2024 Climate Review and Summer 2024 Outlook</dc:title>
  <dc:creator>Rick Thoman</dc:creator>
  <cp:lastModifiedBy>Rick Thoman</cp:lastModifiedBy>
  <cp:revision>29</cp:revision>
  <cp:lastPrinted>2024-09-13T20:26:01Z</cp:lastPrinted>
  <dcterms:created xsi:type="dcterms:W3CDTF">2024-06-05T16:54:31Z</dcterms:created>
  <dcterms:modified xsi:type="dcterms:W3CDTF">2024-12-17T00:28:07Z</dcterms:modified>
</cp:coreProperties>
</file>