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7" r:id="rId2"/>
    <p:sldId id="260" r:id="rId3"/>
    <p:sldId id="258" r:id="rId4"/>
    <p:sldId id="261" r:id="rId5"/>
    <p:sldId id="26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3D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4" autoAdjust="0"/>
    <p:restoredTop sz="94660"/>
  </p:normalViewPr>
  <p:slideViewPr>
    <p:cSldViewPr snapToGrid="0">
      <p:cViewPr varScale="1">
        <p:scale>
          <a:sx n="76" d="100"/>
          <a:sy n="76" d="100"/>
        </p:scale>
        <p:origin x="88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BC6C56-9966-4067-A601-1639F2A699D3}"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F7D69A-3C9A-40A3-B354-C8D4AA880B1C}" type="slidenum">
              <a:rPr lang="en-US" smtClean="0"/>
              <a:t>‹#›</a:t>
            </a:fld>
            <a:endParaRPr lang="en-US"/>
          </a:p>
        </p:txBody>
      </p:sp>
    </p:spTree>
    <p:extLst>
      <p:ext uri="{BB962C8B-B14F-4D97-AF65-F5344CB8AC3E}">
        <p14:creationId xmlns:p14="http://schemas.microsoft.com/office/powerpoint/2010/main" val="6704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https://i.pinimg.com/originals/17/0c/99/170c9943658b82486a2614f426d5fbe1.png </a:t>
            </a:r>
          </a:p>
        </p:txBody>
      </p:sp>
      <p:sp>
        <p:nvSpPr>
          <p:cNvPr id="4" name="Slide Number Placeholder 3"/>
          <p:cNvSpPr>
            <a:spLocks noGrp="1"/>
          </p:cNvSpPr>
          <p:nvPr>
            <p:ph type="sldNum" sz="quarter" idx="5"/>
          </p:nvPr>
        </p:nvSpPr>
        <p:spPr/>
        <p:txBody>
          <a:bodyPr/>
          <a:lstStyle/>
          <a:p>
            <a:fld id="{160AA46E-2F1D-46D5-99C7-661AE2AE2FA1}" type="slidenum">
              <a:rPr lang="en-US" smtClean="0"/>
              <a:t>1</a:t>
            </a:fld>
            <a:endParaRPr lang="en-US"/>
          </a:p>
        </p:txBody>
      </p:sp>
    </p:spTree>
    <p:extLst>
      <p:ext uri="{BB962C8B-B14F-4D97-AF65-F5344CB8AC3E}">
        <p14:creationId xmlns:p14="http://schemas.microsoft.com/office/powerpoint/2010/main" val="671740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7C11B-6F78-16F8-8C24-51994F6E8F1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73FA7EE-4313-B515-50A9-62B2F39124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946449-0849-61B1-A4E3-9C9223000C72}"/>
              </a:ext>
            </a:extLst>
          </p:cNvPr>
          <p:cNvSpPr>
            <a:spLocks noGrp="1"/>
          </p:cNvSpPr>
          <p:nvPr>
            <p:ph type="dt" sz="half" idx="10"/>
          </p:nvPr>
        </p:nvSpPr>
        <p:spPr/>
        <p:txBody>
          <a:bodyPr/>
          <a:lstStyle/>
          <a:p>
            <a:fld id="{9F9B7516-59C0-417D-8C32-14E56854E62C}" type="datetimeFigureOut">
              <a:rPr lang="en-US" smtClean="0"/>
              <a:t>7/27/2026</a:t>
            </a:fld>
            <a:endParaRPr lang="en-US"/>
          </a:p>
        </p:txBody>
      </p:sp>
      <p:sp>
        <p:nvSpPr>
          <p:cNvPr id="5" name="Footer Placeholder 4">
            <a:extLst>
              <a:ext uri="{FF2B5EF4-FFF2-40B4-BE49-F238E27FC236}">
                <a16:creationId xmlns:a16="http://schemas.microsoft.com/office/drawing/2014/main" id="{C612948B-6BF9-9A7F-2389-03C05BE95D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73F001-B5A6-83A7-6F84-D230D41D3C6C}"/>
              </a:ext>
            </a:extLst>
          </p:cNvPr>
          <p:cNvSpPr>
            <a:spLocks noGrp="1"/>
          </p:cNvSpPr>
          <p:nvPr>
            <p:ph type="sldNum" sz="quarter" idx="12"/>
          </p:nvPr>
        </p:nvSpPr>
        <p:spPr/>
        <p:txBody>
          <a:bodyPr/>
          <a:lstStyle/>
          <a:p>
            <a:fld id="{3BC50408-DE5E-4CFA-AF20-7797A562EFB5}" type="slidenum">
              <a:rPr lang="en-US" smtClean="0"/>
              <a:t>‹#›</a:t>
            </a:fld>
            <a:endParaRPr lang="en-US"/>
          </a:p>
        </p:txBody>
      </p:sp>
    </p:spTree>
    <p:extLst>
      <p:ext uri="{BB962C8B-B14F-4D97-AF65-F5344CB8AC3E}">
        <p14:creationId xmlns:p14="http://schemas.microsoft.com/office/powerpoint/2010/main" val="3366138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35D11-2E69-76A7-2300-4E0B7C415B3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5E94179-032C-0784-97DA-67DA88A8AB5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712E81-D394-651C-C155-4CC049467F00}"/>
              </a:ext>
            </a:extLst>
          </p:cNvPr>
          <p:cNvSpPr>
            <a:spLocks noGrp="1"/>
          </p:cNvSpPr>
          <p:nvPr>
            <p:ph type="dt" sz="half" idx="10"/>
          </p:nvPr>
        </p:nvSpPr>
        <p:spPr/>
        <p:txBody>
          <a:bodyPr/>
          <a:lstStyle/>
          <a:p>
            <a:fld id="{9F9B7516-59C0-417D-8C32-14E56854E62C}" type="datetimeFigureOut">
              <a:rPr lang="en-US" smtClean="0"/>
              <a:t>7/27/2026</a:t>
            </a:fld>
            <a:endParaRPr lang="en-US"/>
          </a:p>
        </p:txBody>
      </p:sp>
      <p:sp>
        <p:nvSpPr>
          <p:cNvPr id="5" name="Footer Placeholder 4">
            <a:extLst>
              <a:ext uri="{FF2B5EF4-FFF2-40B4-BE49-F238E27FC236}">
                <a16:creationId xmlns:a16="http://schemas.microsoft.com/office/drawing/2014/main" id="{566B3DB9-4FDD-C5EA-41CE-E684D64DCC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E140EF-20BD-8A91-DF8E-6E7BF7E7B2C2}"/>
              </a:ext>
            </a:extLst>
          </p:cNvPr>
          <p:cNvSpPr>
            <a:spLocks noGrp="1"/>
          </p:cNvSpPr>
          <p:nvPr>
            <p:ph type="sldNum" sz="quarter" idx="12"/>
          </p:nvPr>
        </p:nvSpPr>
        <p:spPr/>
        <p:txBody>
          <a:bodyPr/>
          <a:lstStyle/>
          <a:p>
            <a:fld id="{3BC50408-DE5E-4CFA-AF20-7797A562EFB5}" type="slidenum">
              <a:rPr lang="en-US" smtClean="0"/>
              <a:t>‹#›</a:t>
            </a:fld>
            <a:endParaRPr lang="en-US"/>
          </a:p>
        </p:txBody>
      </p:sp>
    </p:spTree>
    <p:extLst>
      <p:ext uri="{BB962C8B-B14F-4D97-AF65-F5344CB8AC3E}">
        <p14:creationId xmlns:p14="http://schemas.microsoft.com/office/powerpoint/2010/main" val="2584327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5588BE-E20C-DF22-7494-D8282FFBAB7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836FA7-64DF-924B-1C72-D46317882B7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AD95C6-9D6C-50BD-8833-FFAAAC728B43}"/>
              </a:ext>
            </a:extLst>
          </p:cNvPr>
          <p:cNvSpPr>
            <a:spLocks noGrp="1"/>
          </p:cNvSpPr>
          <p:nvPr>
            <p:ph type="dt" sz="half" idx="10"/>
          </p:nvPr>
        </p:nvSpPr>
        <p:spPr/>
        <p:txBody>
          <a:bodyPr/>
          <a:lstStyle/>
          <a:p>
            <a:fld id="{9F9B7516-59C0-417D-8C32-14E56854E62C}" type="datetimeFigureOut">
              <a:rPr lang="en-US" smtClean="0"/>
              <a:t>7/27/2026</a:t>
            </a:fld>
            <a:endParaRPr lang="en-US"/>
          </a:p>
        </p:txBody>
      </p:sp>
      <p:sp>
        <p:nvSpPr>
          <p:cNvPr id="5" name="Footer Placeholder 4">
            <a:extLst>
              <a:ext uri="{FF2B5EF4-FFF2-40B4-BE49-F238E27FC236}">
                <a16:creationId xmlns:a16="http://schemas.microsoft.com/office/drawing/2014/main" id="{66361FE9-07B0-BB8D-0129-A9003AA172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2CBBB6-BBA7-31B1-36E0-4047DD7016FF}"/>
              </a:ext>
            </a:extLst>
          </p:cNvPr>
          <p:cNvSpPr>
            <a:spLocks noGrp="1"/>
          </p:cNvSpPr>
          <p:nvPr>
            <p:ph type="sldNum" sz="quarter" idx="12"/>
          </p:nvPr>
        </p:nvSpPr>
        <p:spPr/>
        <p:txBody>
          <a:bodyPr/>
          <a:lstStyle/>
          <a:p>
            <a:fld id="{3BC50408-DE5E-4CFA-AF20-7797A562EFB5}" type="slidenum">
              <a:rPr lang="en-US" smtClean="0"/>
              <a:t>‹#›</a:t>
            </a:fld>
            <a:endParaRPr lang="en-US"/>
          </a:p>
        </p:txBody>
      </p:sp>
    </p:spTree>
    <p:extLst>
      <p:ext uri="{BB962C8B-B14F-4D97-AF65-F5344CB8AC3E}">
        <p14:creationId xmlns:p14="http://schemas.microsoft.com/office/powerpoint/2010/main" val="3283151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300B3-4529-03C3-8DED-BDCD4901DF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11F138-8D57-E4FB-8AC4-0B1836BC1D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BD5867-9637-2C64-FC70-B895D34B6EBE}"/>
              </a:ext>
            </a:extLst>
          </p:cNvPr>
          <p:cNvSpPr>
            <a:spLocks noGrp="1"/>
          </p:cNvSpPr>
          <p:nvPr>
            <p:ph type="dt" sz="half" idx="10"/>
          </p:nvPr>
        </p:nvSpPr>
        <p:spPr/>
        <p:txBody>
          <a:bodyPr/>
          <a:lstStyle/>
          <a:p>
            <a:fld id="{9F9B7516-59C0-417D-8C32-14E56854E62C}" type="datetimeFigureOut">
              <a:rPr lang="en-US" smtClean="0"/>
              <a:t>7/27/2026</a:t>
            </a:fld>
            <a:endParaRPr lang="en-US"/>
          </a:p>
        </p:txBody>
      </p:sp>
      <p:sp>
        <p:nvSpPr>
          <p:cNvPr id="5" name="Footer Placeholder 4">
            <a:extLst>
              <a:ext uri="{FF2B5EF4-FFF2-40B4-BE49-F238E27FC236}">
                <a16:creationId xmlns:a16="http://schemas.microsoft.com/office/drawing/2014/main" id="{E871257D-29E2-C456-1F0E-787439B246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517E5E-F0DE-AF29-0427-7CC859B38C4A}"/>
              </a:ext>
            </a:extLst>
          </p:cNvPr>
          <p:cNvSpPr>
            <a:spLocks noGrp="1"/>
          </p:cNvSpPr>
          <p:nvPr>
            <p:ph type="sldNum" sz="quarter" idx="12"/>
          </p:nvPr>
        </p:nvSpPr>
        <p:spPr/>
        <p:txBody>
          <a:bodyPr/>
          <a:lstStyle/>
          <a:p>
            <a:fld id="{3BC50408-DE5E-4CFA-AF20-7797A562EFB5}" type="slidenum">
              <a:rPr lang="en-US" smtClean="0"/>
              <a:t>‹#›</a:t>
            </a:fld>
            <a:endParaRPr lang="en-US"/>
          </a:p>
        </p:txBody>
      </p:sp>
    </p:spTree>
    <p:extLst>
      <p:ext uri="{BB962C8B-B14F-4D97-AF65-F5344CB8AC3E}">
        <p14:creationId xmlns:p14="http://schemas.microsoft.com/office/powerpoint/2010/main" val="2644286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A0B63-9008-AB97-F253-D93DCBA2D6F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3F0775-4B71-3DE8-5124-B77B67CAA3D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7ACC6D-4035-0810-60A3-68F9EDEE8873}"/>
              </a:ext>
            </a:extLst>
          </p:cNvPr>
          <p:cNvSpPr>
            <a:spLocks noGrp="1"/>
          </p:cNvSpPr>
          <p:nvPr>
            <p:ph type="dt" sz="half" idx="10"/>
          </p:nvPr>
        </p:nvSpPr>
        <p:spPr/>
        <p:txBody>
          <a:bodyPr/>
          <a:lstStyle/>
          <a:p>
            <a:fld id="{9F9B7516-59C0-417D-8C32-14E56854E62C}" type="datetimeFigureOut">
              <a:rPr lang="en-US" smtClean="0"/>
              <a:t>7/27/2026</a:t>
            </a:fld>
            <a:endParaRPr lang="en-US"/>
          </a:p>
        </p:txBody>
      </p:sp>
      <p:sp>
        <p:nvSpPr>
          <p:cNvPr id="5" name="Footer Placeholder 4">
            <a:extLst>
              <a:ext uri="{FF2B5EF4-FFF2-40B4-BE49-F238E27FC236}">
                <a16:creationId xmlns:a16="http://schemas.microsoft.com/office/drawing/2014/main" id="{D72AEB6E-E86A-39B2-3325-58A68BC6BB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4A5990-B64B-C4DE-9A1D-BD6079CB011D}"/>
              </a:ext>
            </a:extLst>
          </p:cNvPr>
          <p:cNvSpPr>
            <a:spLocks noGrp="1"/>
          </p:cNvSpPr>
          <p:nvPr>
            <p:ph type="sldNum" sz="quarter" idx="12"/>
          </p:nvPr>
        </p:nvSpPr>
        <p:spPr/>
        <p:txBody>
          <a:bodyPr/>
          <a:lstStyle/>
          <a:p>
            <a:fld id="{3BC50408-DE5E-4CFA-AF20-7797A562EFB5}" type="slidenum">
              <a:rPr lang="en-US" smtClean="0"/>
              <a:t>‹#›</a:t>
            </a:fld>
            <a:endParaRPr lang="en-US"/>
          </a:p>
        </p:txBody>
      </p:sp>
    </p:spTree>
    <p:extLst>
      <p:ext uri="{BB962C8B-B14F-4D97-AF65-F5344CB8AC3E}">
        <p14:creationId xmlns:p14="http://schemas.microsoft.com/office/powerpoint/2010/main" val="1724464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D2339-3707-EDA3-4CBC-B661B01B44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4B3B98-6A99-D6D5-D39E-B9B0B52199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497AFA-1389-C543-5C63-1D219065078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A1A0258-5BEC-B857-E64D-AC5EAA202F02}"/>
              </a:ext>
            </a:extLst>
          </p:cNvPr>
          <p:cNvSpPr>
            <a:spLocks noGrp="1"/>
          </p:cNvSpPr>
          <p:nvPr>
            <p:ph type="dt" sz="half" idx="10"/>
          </p:nvPr>
        </p:nvSpPr>
        <p:spPr/>
        <p:txBody>
          <a:bodyPr/>
          <a:lstStyle/>
          <a:p>
            <a:fld id="{9F9B7516-59C0-417D-8C32-14E56854E62C}" type="datetimeFigureOut">
              <a:rPr lang="en-US" smtClean="0"/>
              <a:t>7/27/2026</a:t>
            </a:fld>
            <a:endParaRPr lang="en-US"/>
          </a:p>
        </p:txBody>
      </p:sp>
      <p:sp>
        <p:nvSpPr>
          <p:cNvPr id="6" name="Footer Placeholder 5">
            <a:extLst>
              <a:ext uri="{FF2B5EF4-FFF2-40B4-BE49-F238E27FC236}">
                <a16:creationId xmlns:a16="http://schemas.microsoft.com/office/drawing/2014/main" id="{1A86DA81-232D-FFB5-9031-FA0FC09DE4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58E78B-1DCC-6570-7820-CE10A63164D0}"/>
              </a:ext>
            </a:extLst>
          </p:cNvPr>
          <p:cNvSpPr>
            <a:spLocks noGrp="1"/>
          </p:cNvSpPr>
          <p:nvPr>
            <p:ph type="sldNum" sz="quarter" idx="12"/>
          </p:nvPr>
        </p:nvSpPr>
        <p:spPr/>
        <p:txBody>
          <a:bodyPr/>
          <a:lstStyle/>
          <a:p>
            <a:fld id="{3BC50408-DE5E-4CFA-AF20-7797A562EFB5}" type="slidenum">
              <a:rPr lang="en-US" smtClean="0"/>
              <a:t>‹#›</a:t>
            </a:fld>
            <a:endParaRPr lang="en-US"/>
          </a:p>
        </p:txBody>
      </p:sp>
    </p:spTree>
    <p:extLst>
      <p:ext uri="{BB962C8B-B14F-4D97-AF65-F5344CB8AC3E}">
        <p14:creationId xmlns:p14="http://schemas.microsoft.com/office/powerpoint/2010/main" val="658520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56E3B-9776-4FEC-AD19-5A72DF1A35F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E82FE99-6266-8663-EA7F-2B5B4CE6A4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BD0D64-5A68-FC26-679F-71EF892E40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8767BFA-914D-145F-DE30-4EF060D638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80701BF-E266-D530-9D62-821F640CE46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A84AB65-A790-1692-520B-AE4377B1DB91}"/>
              </a:ext>
            </a:extLst>
          </p:cNvPr>
          <p:cNvSpPr>
            <a:spLocks noGrp="1"/>
          </p:cNvSpPr>
          <p:nvPr>
            <p:ph type="dt" sz="half" idx="10"/>
          </p:nvPr>
        </p:nvSpPr>
        <p:spPr/>
        <p:txBody>
          <a:bodyPr/>
          <a:lstStyle/>
          <a:p>
            <a:fld id="{9F9B7516-59C0-417D-8C32-14E56854E62C}" type="datetimeFigureOut">
              <a:rPr lang="en-US" smtClean="0"/>
              <a:t>7/27/2026</a:t>
            </a:fld>
            <a:endParaRPr lang="en-US"/>
          </a:p>
        </p:txBody>
      </p:sp>
      <p:sp>
        <p:nvSpPr>
          <p:cNvPr id="8" name="Footer Placeholder 7">
            <a:extLst>
              <a:ext uri="{FF2B5EF4-FFF2-40B4-BE49-F238E27FC236}">
                <a16:creationId xmlns:a16="http://schemas.microsoft.com/office/drawing/2014/main" id="{E6FCCB14-7971-885B-50E2-5DFCB0BF284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6217477-30C4-C516-D35F-CB457265D382}"/>
              </a:ext>
            </a:extLst>
          </p:cNvPr>
          <p:cNvSpPr>
            <a:spLocks noGrp="1"/>
          </p:cNvSpPr>
          <p:nvPr>
            <p:ph type="sldNum" sz="quarter" idx="12"/>
          </p:nvPr>
        </p:nvSpPr>
        <p:spPr/>
        <p:txBody>
          <a:bodyPr/>
          <a:lstStyle/>
          <a:p>
            <a:fld id="{3BC50408-DE5E-4CFA-AF20-7797A562EFB5}" type="slidenum">
              <a:rPr lang="en-US" smtClean="0"/>
              <a:t>‹#›</a:t>
            </a:fld>
            <a:endParaRPr lang="en-US"/>
          </a:p>
        </p:txBody>
      </p:sp>
    </p:spTree>
    <p:extLst>
      <p:ext uri="{BB962C8B-B14F-4D97-AF65-F5344CB8AC3E}">
        <p14:creationId xmlns:p14="http://schemas.microsoft.com/office/powerpoint/2010/main" val="2615791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1B8A0-12B4-0654-8DB6-7B53A3B1342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0246EB5-6E7D-494A-E79F-90791EA815B9}"/>
              </a:ext>
            </a:extLst>
          </p:cNvPr>
          <p:cNvSpPr>
            <a:spLocks noGrp="1"/>
          </p:cNvSpPr>
          <p:nvPr>
            <p:ph type="dt" sz="half" idx="10"/>
          </p:nvPr>
        </p:nvSpPr>
        <p:spPr/>
        <p:txBody>
          <a:bodyPr/>
          <a:lstStyle/>
          <a:p>
            <a:fld id="{9F9B7516-59C0-417D-8C32-14E56854E62C}" type="datetimeFigureOut">
              <a:rPr lang="en-US" smtClean="0"/>
              <a:t>7/27/2026</a:t>
            </a:fld>
            <a:endParaRPr lang="en-US"/>
          </a:p>
        </p:txBody>
      </p:sp>
      <p:sp>
        <p:nvSpPr>
          <p:cNvPr id="4" name="Footer Placeholder 3">
            <a:extLst>
              <a:ext uri="{FF2B5EF4-FFF2-40B4-BE49-F238E27FC236}">
                <a16:creationId xmlns:a16="http://schemas.microsoft.com/office/drawing/2014/main" id="{3BAFEE8E-5517-604E-DC26-B96B296CE1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21787E0-AF3C-E5AA-6A31-7E8ED170146C}"/>
              </a:ext>
            </a:extLst>
          </p:cNvPr>
          <p:cNvSpPr>
            <a:spLocks noGrp="1"/>
          </p:cNvSpPr>
          <p:nvPr>
            <p:ph type="sldNum" sz="quarter" idx="12"/>
          </p:nvPr>
        </p:nvSpPr>
        <p:spPr/>
        <p:txBody>
          <a:bodyPr/>
          <a:lstStyle/>
          <a:p>
            <a:fld id="{3BC50408-DE5E-4CFA-AF20-7797A562EFB5}" type="slidenum">
              <a:rPr lang="en-US" smtClean="0"/>
              <a:t>‹#›</a:t>
            </a:fld>
            <a:endParaRPr lang="en-US"/>
          </a:p>
        </p:txBody>
      </p:sp>
    </p:spTree>
    <p:extLst>
      <p:ext uri="{BB962C8B-B14F-4D97-AF65-F5344CB8AC3E}">
        <p14:creationId xmlns:p14="http://schemas.microsoft.com/office/powerpoint/2010/main" val="4164289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B27C9C-B789-E013-1579-ECCD0B4A6F3B}"/>
              </a:ext>
            </a:extLst>
          </p:cNvPr>
          <p:cNvSpPr>
            <a:spLocks noGrp="1"/>
          </p:cNvSpPr>
          <p:nvPr>
            <p:ph type="dt" sz="half" idx="10"/>
          </p:nvPr>
        </p:nvSpPr>
        <p:spPr/>
        <p:txBody>
          <a:bodyPr/>
          <a:lstStyle/>
          <a:p>
            <a:fld id="{9F9B7516-59C0-417D-8C32-14E56854E62C}" type="datetimeFigureOut">
              <a:rPr lang="en-US" smtClean="0"/>
              <a:t>7/27/2026</a:t>
            </a:fld>
            <a:endParaRPr lang="en-US"/>
          </a:p>
        </p:txBody>
      </p:sp>
      <p:sp>
        <p:nvSpPr>
          <p:cNvPr id="3" name="Footer Placeholder 2">
            <a:extLst>
              <a:ext uri="{FF2B5EF4-FFF2-40B4-BE49-F238E27FC236}">
                <a16:creationId xmlns:a16="http://schemas.microsoft.com/office/drawing/2014/main" id="{45BBCFFC-435A-8E37-E09C-58194DE680E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CA9C561-FCD1-E95C-820C-8FF3EE6E7377}"/>
              </a:ext>
            </a:extLst>
          </p:cNvPr>
          <p:cNvSpPr>
            <a:spLocks noGrp="1"/>
          </p:cNvSpPr>
          <p:nvPr>
            <p:ph type="sldNum" sz="quarter" idx="12"/>
          </p:nvPr>
        </p:nvSpPr>
        <p:spPr/>
        <p:txBody>
          <a:bodyPr/>
          <a:lstStyle/>
          <a:p>
            <a:fld id="{3BC50408-DE5E-4CFA-AF20-7797A562EFB5}" type="slidenum">
              <a:rPr lang="en-US" smtClean="0"/>
              <a:t>‹#›</a:t>
            </a:fld>
            <a:endParaRPr lang="en-US"/>
          </a:p>
        </p:txBody>
      </p:sp>
    </p:spTree>
    <p:extLst>
      <p:ext uri="{BB962C8B-B14F-4D97-AF65-F5344CB8AC3E}">
        <p14:creationId xmlns:p14="http://schemas.microsoft.com/office/powerpoint/2010/main" val="3394672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914F0-63B7-A6D3-3C96-87BB4B1F7B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01251BE-EB1A-ABF8-CA9E-E352DE2773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8B3DE05-8DC2-B527-6D8A-6015135314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A851B5-019E-F2AF-D139-2EDAFB8161D7}"/>
              </a:ext>
            </a:extLst>
          </p:cNvPr>
          <p:cNvSpPr>
            <a:spLocks noGrp="1"/>
          </p:cNvSpPr>
          <p:nvPr>
            <p:ph type="dt" sz="half" idx="10"/>
          </p:nvPr>
        </p:nvSpPr>
        <p:spPr/>
        <p:txBody>
          <a:bodyPr/>
          <a:lstStyle/>
          <a:p>
            <a:fld id="{9F9B7516-59C0-417D-8C32-14E56854E62C}" type="datetimeFigureOut">
              <a:rPr lang="en-US" smtClean="0"/>
              <a:t>7/27/2026</a:t>
            </a:fld>
            <a:endParaRPr lang="en-US"/>
          </a:p>
        </p:txBody>
      </p:sp>
      <p:sp>
        <p:nvSpPr>
          <p:cNvPr id="6" name="Footer Placeholder 5">
            <a:extLst>
              <a:ext uri="{FF2B5EF4-FFF2-40B4-BE49-F238E27FC236}">
                <a16:creationId xmlns:a16="http://schemas.microsoft.com/office/drawing/2014/main" id="{185B1A3C-2A96-4E9A-E850-860EB77984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1CAE9D-07E2-9F2D-E3ED-22F57CFCA845}"/>
              </a:ext>
            </a:extLst>
          </p:cNvPr>
          <p:cNvSpPr>
            <a:spLocks noGrp="1"/>
          </p:cNvSpPr>
          <p:nvPr>
            <p:ph type="sldNum" sz="quarter" idx="12"/>
          </p:nvPr>
        </p:nvSpPr>
        <p:spPr/>
        <p:txBody>
          <a:bodyPr/>
          <a:lstStyle/>
          <a:p>
            <a:fld id="{3BC50408-DE5E-4CFA-AF20-7797A562EFB5}" type="slidenum">
              <a:rPr lang="en-US" smtClean="0"/>
              <a:t>‹#›</a:t>
            </a:fld>
            <a:endParaRPr lang="en-US"/>
          </a:p>
        </p:txBody>
      </p:sp>
    </p:spTree>
    <p:extLst>
      <p:ext uri="{BB962C8B-B14F-4D97-AF65-F5344CB8AC3E}">
        <p14:creationId xmlns:p14="http://schemas.microsoft.com/office/powerpoint/2010/main" val="712297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213D-ADFF-D5CF-8F14-E22043FA17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311EE42-E368-CA18-60C0-9C9E40051A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FA0BD59-5570-DEE7-4916-E3E8EFA556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9A7D57-D703-7C4C-F432-46DF9836726C}"/>
              </a:ext>
            </a:extLst>
          </p:cNvPr>
          <p:cNvSpPr>
            <a:spLocks noGrp="1"/>
          </p:cNvSpPr>
          <p:nvPr>
            <p:ph type="dt" sz="half" idx="10"/>
          </p:nvPr>
        </p:nvSpPr>
        <p:spPr/>
        <p:txBody>
          <a:bodyPr/>
          <a:lstStyle/>
          <a:p>
            <a:fld id="{9F9B7516-59C0-417D-8C32-14E56854E62C}" type="datetimeFigureOut">
              <a:rPr lang="en-US" smtClean="0"/>
              <a:t>7/27/2026</a:t>
            </a:fld>
            <a:endParaRPr lang="en-US"/>
          </a:p>
        </p:txBody>
      </p:sp>
      <p:sp>
        <p:nvSpPr>
          <p:cNvPr id="6" name="Footer Placeholder 5">
            <a:extLst>
              <a:ext uri="{FF2B5EF4-FFF2-40B4-BE49-F238E27FC236}">
                <a16:creationId xmlns:a16="http://schemas.microsoft.com/office/drawing/2014/main" id="{87F10B8F-CF25-02F2-6D27-241D05EA04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DCFAFC-5B83-1714-3977-8A2F9037D237}"/>
              </a:ext>
            </a:extLst>
          </p:cNvPr>
          <p:cNvSpPr>
            <a:spLocks noGrp="1"/>
          </p:cNvSpPr>
          <p:nvPr>
            <p:ph type="sldNum" sz="quarter" idx="12"/>
          </p:nvPr>
        </p:nvSpPr>
        <p:spPr/>
        <p:txBody>
          <a:bodyPr/>
          <a:lstStyle/>
          <a:p>
            <a:fld id="{3BC50408-DE5E-4CFA-AF20-7797A562EFB5}" type="slidenum">
              <a:rPr lang="en-US" smtClean="0"/>
              <a:t>‹#›</a:t>
            </a:fld>
            <a:endParaRPr lang="en-US"/>
          </a:p>
        </p:txBody>
      </p:sp>
    </p:spTree>
    <p:extLst>
      <p:ext uri="{BB962C8B-B14F-4D97-AF65-F5344CB8AC3E}">
        <p14:creationId xmlns:p14="http://schemas.microsoft.com/office/powerpoint/2010/main" val="2131458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6842D1-0F24-A523-0488-3DF73B56B1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8836C90-E54D-92E6-657E-8451548C64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A7DBFC-119E-F8F3-5587-3C01F3F865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F9B7516-59C0-417D-8C32-14E56854E62C}" type="datetimeFigureOut">
              <a:rPr lang="en-US" smtClean="0"/>
              <a:t>7/27/2026</a:t>
            </a:fld>
            <a:endParaRPr lang="en-US"/>
          </a:p>
        </p:txBody>
      </p:sp>
      <p:sp>
        <p:nvSpPr>
          <p:cNvPr id="5" name="Footer Placeholder 4">
            <a:extLst>
              <a:ext uri="{FF2B5EF4-FFF2-40B4-BE49-F238E27FC236}">
                <a16:creationId xmlns:a16="http://schemas.microsoft.com/office/drawing/2014/main" id="{30C2516A-68F3-1C75-618C-E21CD24531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7820634-2B23-46D6-4CC3-A16EE155CA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BC50408-DE5E-4CFA-AF20-7797A562EFB5}" type="slidenum">
              <a:rPr lang="en-US" smtClean="0"/>
              <a:t>‹#›</a:t>
            </a:fld>
            <a:endParaRPr lang="en-US"/>
          </a:p>
        </p:txBody>
      </p:sp>
    </p:spTree>
    <p:extLst>
      <p:ext uri="{BB962C8B-B14F-4D97-AF65-F5344CB8AC3E}">
        <p14:creationId xmlns:p14="http://schemas.microsoft.com/office/powerpoint/2010/main" val="39591674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AAB8EDC3-1C0D-4505-A2C7-839A5161F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2069E294-3813-4588-9E9C-AEA08F9C4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B543BC2-EED7-9EC8-CC3E-C1BF7970A4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144"/>
            <a:ext cx="12192000" cy="6843712"/>
          </a:xfrm>
          <a:prstGeom prst="rect">
            <a:avLst/>
          </a:prstGeom>
        </p:spPr>
      </p:pic>
      <p:sp>
        <p:nvSpPr>
          <p:cNvPr id="6" name="Title 5">
            <a:extLst>
              <a:ext uri="{FF2B5EF4-FFF2-40B4-BE49-F238E27FC236}">
                <a16:creationId xmlns:a16="http://schemas.microsoft.com/office/drawing/2014/main" id="{5EA76B9F-DF4D-817E-52C1-F367B4044FFD}"/>
              </a:ext>
            </a:extLst>
          </p:cNvPr>
          <p:cNvSpPr>
            <a:spLocks noGrp="1"/>
          </p:cNvSpPr>
          <p:nvPr>
            <p:ph type="title"/>
          </p:nvPr>
        </p:nvSpPr>
        <p:spPr>
          <a:xfrm>
            <a:off x="1676400" y="923925"/>
            <a:ext cx="10515600" cy="1325563"/>
          </a:xfrm>
        </p:spPr>
        <p:txBody>
          <a:bodyPr vert="horz" lIns="91440" tIns="45720" rIns="91440" bIns="45720" rtlCol="0" anchor="ctr">
            <a:normAutofit/>
          </a:bodyPr>
          <a:lstStyle/>
          <a:p>
            <a:r>
              <a:rPr lang="en-US" b="1" kern="1200" dirty="0">
                <a:solidFill>
                  <a:srgbClr val="FFFFFF"/>
                </a:solidFill>
                <a:latin typeface="+mj-lt"/>
                <a:ea typeface="+mj-ea"/>
                <a:cs typeface="+mj-cs"/>
              </a:rPr>
              <a:t>LEO Network Training: Community Perspectives on the Yukon</a:t>
            </a:r>
          </a:p>
        </p:txBody>
      </p:sp>
      <p:sp>
        <p:nvSpPr>
          <p:cNvPr id="7" name="TextBox 6">
            <a:extLst>
              <a:ext uri="{FF2B5EF4-FFF2-40B4-BE49-F238E27FC236}">
                <a16:creationId xmlns:a16="http://schemas.microsoft.com/office/drawing/2014/main" id="{13656436-DCBE-9AE4-45B5-40E0924B664B}"/>
              </a:ext>
            </a:extLst>
          </p:cNvPr>
          <p:cNvSpPr txBox="1"/>
          <p:nvPr/>
        </p:nvSpPr>
        <p:spPr>
          <a:xfrm>
            <a:off x="519990" y="2801025"/>
            <a:ext cx="6176605" cy="4163337"/>
          </a:xfrm>
          <a:prstGeom prst="rect">
            <a:avLst/>
          </a:prstGeom>
        </p:spPr>
        <p:txBody>
          <a:bodyPr vert="horz" lIns="91440" tIns="45720" rIns="91440" bIns="45720" rtlCol="0">
            <a:normAutofit lnSpcReduction="10000"/>
          </a:bodyPr>
          <a:lstStyle/>
          <a:p>
            <a:pPr>
              <a:lnSpc>
                <a:spcPct val="90000"/>
              </a:lnSpc>
              <a:spcAft>
                <a:spcPts val="600"/>
              </a:spcAft>
            </a:pPr>
            <a:r>
              <a:rPr lang="en-US" b="1" i="1" dirty="0">
                <a:solidFill>
                  <a:srgbClr val="FFFFFF"/>
                </a:solidFill>
              </a:rPr>
              <a:t>Presenters</a:t>
            </a:r>
          </a:p>
          <a:p>
            <a:pPr>
              <a:lnSpc>
                <a:spcPct val="90000"/>
              </a:lnSpc>
              <a:spcAft>
                <a:spcPts val="600"/>
              </a:spcAft>
            </a:pPr>
            <a:r>
              <a:rPr lang="en-US" b="1" dirty="0">
                <a:solidFill>
                  <a:schemeClr val="bg1"/>
                </a:solidFill>
              </a:rPr>
              <a:t>Charles Peterson – Journey Along the Yukon </a:t>
            </a:r>
            <a:endParaRPr lang="en-US" b="1" i="1" dirty="0">
              <a:solidFill>
                <a:srgbClr val="FFFFFF"/>
              </a:solidFill>
            </a:endParaRPr>
          </a:p>
          <a:p>
            <a:pPr>
              <a:lnSpc>
                <a:spcPct val="90000"/>
              </a:lnSpc>
              <a:spcAft>
                <a:spcPts val="600"/>
              </a:spcAft>
            </a:pPr>
            <a:r>
              <a:rPr lang="en-US" b="1" dirty="0">
                <a:solidFill>
                  <a:schemeClr val="bg1"/>
                </a:solidFill>
              </a:rPr>
              <a:t>Travis </a:t>
            </a:r>
            <a:r>
              <a:rPr lang="en-US" b="1" dirty="0" err="1">
                <a:solidFill>
                  <a:schemeClr val="bg1"/>
                </a:solidFill>
              </a:rPr>
              <a:t>Kassaiuli</a:t>
            </a:r>
            <a:r>
              <a:rPr lang="en-US" b="1" dirty="0">
                <a:solidFill>
                  <a:schemeClr val="bg1"/>
                </a:solidFill>
              </a:rPr>
              <a:t>  – Documenting Environmental Change Through Video </a:t>
            </a:r>
            <a:endParaRPr lang="en-US" b="1" i="1" dirty="0">
              <a:solidFill>
                <a:srgbClr val="FFFFFF"/>
              </a:solidFill>
            </a:endParaRPr>
          </a:p>
          <a:p>
            <a:pPr indent="-228600">
              <a:lnSpc>
                <a:spcPct val="90000"/>
              </a:lnSpc>
              <a:spcAft>
                <a:spcPts val="600"/>
              </a:spcAft>
              <a:buFont typeface="Arial" panose="020B0604020202020204" pitchFamily="34" charset="0"/>
              <a:buChar char="•"/>
            </a:pPr>
            <a:endParaRPr lang="en-US" b="1" dirty="0">
              <a:solidFill>
                <a:srgbClr val="FFFFFF"/>
              </a:solidFill>
            </a:endParaRPr>
          </a:p>
          <a:p>
            <a:r>
              <a:rPr lang="en-US" b="1" dirty="0">
                <a:solidFill>
                  <a:schemeClr val="bg1"/>
                </a:solidFill>
              </a:rPr>
              <a:t>Agenda</a:t>
            </a:r>
          </a:p>
          <a:p>
            <a:r>
              <a:rPr lang="en-US" b="1" dirty="0">
                <a:solidFill>
                  <a:schemeClr val="bg1"/>
                </a:solidFill>
              </a:rPr>
              <a:t>02:00 Welcome to LEO Training Recording Recognition, Agenda Review</a:t>
            </a:r>
          </a:p>
          <a:p>
            <a:r>
              <a:rPr lang="en-US" b="1" dirty="0">
                <a:solidFill>
                  <a:schemeClr val="bg1"/>
                </a:solidFill>
              </a:rPr>
              <a:t>02:05 Traveling the Yukon: Stories and Environmental Observations from Nenana to Nome --Charles Peterson, Nome, Alaska</a:t>
            </a:r>
          </a:p>
          <a:p>
            <a:r>
              <a:rPr lang="en-US" b="1" dirty="0">
                <a:solidFill>
                  <a:schemeClr val="bg1"/>
                </a:solidFill>
              </a:rPr>
              <a:t>02:40 Observations from Emmonak</a:t>
            </a:r>
          </a:p>
          <a:p>
            <a:r>
              <a:rPr lang="en-US" b="1" dirty="0">
                <a:solidFill>
                  <a:schemeClr val="bg1"/>
                </a:solidFill>
              </a:rPr>
              <a:t>02:55 Wrap Up and Webinar Survey</a:t>
            </a:r>
          </a:p>
          <a:p>
            <a:r>
              <a:rPr lang="en-US" b="1" dirty="0">
                <a:solidFill>
                  <a:schemeClr val="bg1"/>
                </a:solidFill>
              </a:rPr>
              <a:t>03:00 Adjourned</a:t>
            </a:r>
          </a:p>
          <a:p>
            <a:r>
              <a:rPr lang="en-US" b="1" dirty="0">
                <a:solidFill>
                  <a:schemeClr val="bg1"/>
                </a:solidFill>
              </a:rPr>
              <a:t>Next Webinar: September 2026 Next Training: August 2026</a:t>
            </a:r>
          </a:p>
        </p:txBody>
      </p:sp>
      <p:pic>
        <p:nvPicPr>
          <p:cNvPr id="3" name="Picture 2" descr="A blue circle with white text&#10;&#10;AI-generated content may be incorrect.">
            <a:extLst>
              <a:ext uri="{FF2B5EF4-FFF2-40B4-BE49-F238E27FC236}">
                <a16:creationId xmlns:a16="http://schemas.microsoft.com/office/drawing/2014/main" id="{62B6DAB9-1ABD-431A-48CE-A1C3D749F4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62486" y="2190531"/>
            <a:ext cx="3809524" cy="3809524"/>
          </a:xfrm>
          <a:prstGeom prst="rect">
            <a:avLst/>
          </a:prstGeom>
        </p:spPr>
      </p:pic>
    </p:spTree>
    <p:extLst>
      <p:ext uri="{BB962C8B-B14F-4D97-AF65-F5344CB8AC3E}">
        <p14:creationId xmlns:p14="http://schemas.microsoft.com/office/powerpoint/2010/main" val="2531309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105A5A1F-55CA-CA55-D278-621DD30930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B37EA9-F1CA-7DDD-00D0-8616FCDCABF2}"/>
              </a:ext>
            </a:extLst>
          </p:cNvPr>
          <p:cNvSpPr>
            <a:spLocks noGrp="1"/>
          </p:cNvSpPr>
          <p:nvPr>
            <p:ph type="title"/>
          </p:nvPr>
        </p:nvSpPr>
        <p:spPr>
          <a:xfrm>
            <a:off x="618913" y="2335051"/>
            <a:ext cx="10954173" cy="1325563"/>
          </a:xfrm>
        </p:spPr>
        <p:txBody>
          <a:bodyPr>
            <a:normAutofit fontScale="90000"/>
          </a:bodyPr>
          <a:lstStyle/>
          <a:p>
            <a:r>
              <a:rPr lang="en-US" sz="3100" dirty="0">
                <a:solidFill>
                  <a:schemeClr val="bg1"/>
                </a:solidFill>
              </a:rPr>
              <a:t>                                                 Shared Learning Outcomes</a:t>
            </a:r>
            <a:br>
              <a:rPr lang="en-US" sz="3100" dirty="0">
                <a:solidFill>
                  <a:schemeClr val="bg1"/>
                </a:solidFill>
              </a:rPr>
            </a:br>
            <a:br>
              <a:rPr lang="en-US" sz="3100" dirty="0">
                <a:solidFill>
                  <a:schemeClr val="bg1"/>
                </a:solidFill>
              </a:rPr>
            </a:br>
            <a:r>
              <a:rPr lang="en-US" sz="3100" dirty="0">
                <a:solidFill>
                  <a:schemeClr val="bg1"/>
                </a:solidFill>
              </a:rPr>
              <a:t>                                                                Participants will:</a:t>
            </a:r>
            <a:br>
              <a:rPr lang="en-US" sz="3100" dirty="0">
                <a:solidFill>
                  <a:schemeClr val="bg1"/>
                </a:solidFill>
              </a:rPr>
            </a:br>
            <a:br>
              <a:rPr lang="en-US" sz="3100" dirty="0">
                <a:solidFill>
                  <a:schemeClr val="bg1"/>
                </a:solidFill>
              </a:rPr>
            </a:br>
            <a:r>
              <a:rPr lang="en-US" sz="3100" dirty="0">
                <a:solidFill>
                  <a:schemeClr val="bg1"/>
                </a:solidFill>
              </a:rPr>
              <a:t>Appreciate the importance of community observations as an early source of information about environmental change. </a:t>
            </a:r>
            <a:br>
              <a:rPr lang="en-US" sz="3100" dirty="0">
                <a:solidFill>
                  <a:schemeClr val="bg1"/>
                </a:solidFill>
              </a:rPr>
            </a:br>
            <a:br>
              <a:rPr lang="en-US" sz="3100" dirty="0">
                <a:solidFill>
                  <a:schemeClr val="bg1"/>
                </a:solidFill>
              </a:rPr>
            </a:br>
            <a:r>
              <a:rPr lang="en-US" sz="3100" dirty="0">
                <a:solidFill>
                  <a:schemeClr val="bg1"/>
                </a:solidFill>
              </a:rPr>
              <a:t>Explore different ways to document and communicate observations, from storytelling to photography and video. </a:t>
            </a:r>
            <a:br>
              <a:rPr lang="en-US" sz="3100" dirty="0">
                <a:solidFill>
                  <a:schemeClr val="bg1"/>
                </a:solidFill>
              </a:rPr>
            </a:br>
            <a:br>
              <a:rPr lang="en-US" sz="3100" dirty="0">
                <a:solidFill>
                  <a:schemeClr val="bg1"/>
                </a:solidFill>
              </a:rPr>
            </a:br>
            <a:r>
              <a:rPr lang="en-US" sz="3100" dirty="0">
                <a:solidFill>
                  <a:schemeClr val="bg1"/>
                </a:solidFill>
              </a:rPr>
              <a:t>Recognize the value of combining local knowledge with technology to strengthen environmental monitoring. </a:t>
            </a:r>
            <a:br>
              <a:rPr lang="en-US" sz="3100" dirty="0">
                <a:solidFill>
                  <a:schemeClr val="bg1"/>
                </a:solidFill>
              </a:rPr>
            </a:br>
            <a:br>
              <a:rPr lang="en-US" sz="3100" dirty="0">
                <a:solidFill>
                  <a:schemeClr val="bg1"/>
                </a:solidFill>
              </a:rPr>
            </a:br>
            <a:r>
              <a:rPr lang="en-US" sz="3100" dirty="0">
                <a:solidFill>
                  <a:schemeClr val="bg1"/>
                </a:solidFill>
              </a:rPr>
              <a:t>Build confidence in contributing observations that can support communities, researchers, and decision-makers.  </a:t>
            </a:r>
            <a:br>
              <a:rPr lang="en-US" dirty="0"/>
            </a:br>
            <a:endParaRPr lang="en-US" sz="8000" dirty="0">
              <a:solidFill>
                <a:schemeClr val="bg1"/>
              </a:solidFill>
            </a:endParaRPr>
          </a:p>
        </p:txBody>
      </p:sp>
      <p:pic>
        <p:nvPicPr>
          <p:cNvPr id="3" name="Picture 2" descr="A blue circle with white text&#10;&#10;AI-generated content may be incorrect.">
            <a:extLst>
              <a:ext uri="{FF2B5EF4-FFF2-40B4-BE49-F238E27FC236}">
                <a16:creationId xmlns:a16="http://schemas.microsoft.com/office/drawing/2014/main" id="{45A2F477-284F-51A8-F588-36165A7A26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51772" y="5048453"/>
            <a:ext cx="1518110" cy="1518110"/>
          </a:xfrm>
          <a:prstGeom prst="rect">
            <a:avLst/>
          </a:prstGeom>
        </p:spPr>
      </p:pic>
    </p:spTree>
    <p:extLst>
      <p:ext uri="{BB962C8B-B14F-4D97-AF65-F5344CB8AC3E}">
        <p14:creationId xmlns:p14="http://schemas.microsoft.com/office/powerpoint/2010/main" val="2169107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B4E01-F911-CB80-6E2D-896BEFAC7EBE}"/>
              </a:ext>
            </a:extLst>
          </p:cNvPr>
          <p:cNvSpPr>
            <a:spLocks noGrp="1"/>
          </p:cNvSpPr>
          <p:nvPr>
            <p:ph type="title"/>
          </p:nvPr>
        </p:nvSpPr>
        <p:spPr>
          <a:xfrm>
            <a:off x="189653" y="1809547"/>
            <a:ext cx="11672148" cy="3837149"/>
          </a:xfrm>
        </p:spPr>
        <p:txBody>
          <a:bodyPr>
            <a:normAutofit fontScale="90000"/>
          </a:bodyPr>
          <a:lstStyle/>
          <a:p>
            <a:r>
              <a:rPr lang="en-US" sz="2700" dirty="0">
                <a:solidFill>
                  <a:schemeClr val="bg1"/>
                </a:solidFill>
              </a:rPr>
              <a:t>Charles Peterson – Journey Along the Yukon </a:t>
            </a:r>
            <a:br>
              <a:rPr lang="en-US" sz="2700" dirty="0">
                <a:solidFill>
                  <a:schemeClr val="bg1"/>
                </a:solidFill>
              </a:rPr>
            </a:br>
            <a:br>
              <a:rPr lang="en-US" sz="2700" dirty="0">
                <a:solidFill>
                  <a:schemeClr val="bg1"/>
                </a:solidFill>
              </a:rPr>
            </a:br>
            <a:r>
              <a:rPr lang="en-US" sz="2700" dirty="0">
                <a:solidFill>
                  <a:schemeClr val="bg1"/>
                </a:solidFill>
              </a:rPr>
              <a:t>Explore how traveling across a large geographic area provides a broader perspective on environmental change. </a:t>
            </a:r>
            <a:br>
              <a:rPr lang="en-US" sz="2700" dirty="0">
                <a:solidFill>
                  <a:schemeClr val="bg1"/>
                </a:solidFill>
              </a:rPr>
            </a:br>
            <a:br>
              <a:rPr lang="en-US" sz="2700" dirty="0">
                <a:solidFill>
                  <a:schemeClr val="bg1"/>
                </a:solidFill>
              </a:rPr>
            </a:br>
            <a:r>
              <a:rPr lang="en-US" sz="2700" dirty="0">
                <a:solidFill>
                  <a:schemeClr val="bg1"/>
                </a:solidFill>
              </a:rPr>
              <a:t>Understand how storytelling can communicate environmental observations in ways that are meaningful and accessible to communities. </a:t>
            </a:r>
            <a:br>
              <a:rPr lang="en-US" sz="2700" dirty="0">
                <a:solidFill>
                  <a:schemeClr val="bg1"/>
                </a:solidFill>
              </a:rPr>
            </a:br>
            <a:br>
              <a:rPr lang="en-US" sz="2700" dirty="0">
                <a:solidFill>
                  <a:schemeClr val="bg1"/>
                </a:solidFill>
              </a:rPr>
            </a:br>
            <a:r>
              <a:rPr lang="en-US" sz="2700" dirty="0">
                <a:solidFill>
                  <a:schemeClr val="bg1"/>
                </a:solidFill>
              </a:rPr>
              <a:t>Recognize connections between changes occurring in different regions and the value of observations made across landscapes. </a:t>
            </a:r>
            <a:br>
              <a:rPr lang="en-US" sz="2700" dirty="0">
                <a:solidFill>
                  <a:schemeClr val="bg1"/>
                </a:solidFill>
              </a:rPr>
            </a:br>
            <a:br>
              <a:rPr lang="en-US" sz="2700" dirty="0">
                <a:solidFill>
                  <a:schemeClr val="bg1"/>
                </a:solidFill>
              </a:rPr>
            </a:br>
            <a:r>
              <a:rPr lang="en-US" sz="2700" dirty="0">
                <a:solidFill>
                  <a:schemeClr val="bg1"/>
                </a:solidFill>
              </a:rPr>
              <a:t>Discuss how individual observations can contribute to a larger network of shared knowledge through the LEO Network. </a:t>
            </a:r>
            <a:br>
              <a:rPr lang="en-US" dirty="0"/>
            </a:br>
            <a:endParaRPr lang="en-US" sz="8000" dirty="0">
              <a:solidFill>
                <a:schemeClr val="bg1"/>
              </a:solidFill>
            </a:endParaRPr>
          </a:p>
        </p:txBody>
      </p:sp>
      <p:pic>
        <p:nvPicPr>
          <p:cNvPr id="5" name="Picture 4" descr="A blue circle with white text&#10;&#10;AI-generated content may be incorrect.">
            <a:extLst>
              <a:ext uri="{FF2B5EF4-FFF2-40B4-BE49-F238E27FC236}">
                <a16:creationId xmlns:a16="http://schemas.microsoft.com/office/drawing/2014/main" id="{E03BB96D-EA05-AF97-DFD4-5B0A5A73AE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51772" y="5048453"/>
            <a:ext cx="1518110" cy="1518110"/>
          </a:xfrm>
          <a:prstGeom prst="rect">
            <a:avLst/>
          </a:prstGeom>
        </p:spPr>
      </p:pic>
    </p:spTree>
    <p:extLst>
      <p:ext uri="{BB962C8B-B14F-4D97-AF65-F5344CB8AC3E}">
        <p14:creationId xmlns:p14="http://schemas.microsoft.com/office/powerpoint/2010/main" val="491292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5EEFA573-7F61-4B39-1567-BBA1646C27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12374F-CEE0-D052-01A4-289E885C251C}"/>
              </a:ext>
            </a:extLst>
          </p:cNvPr>
          <p:cNvSpPr>
            <a:spLocks noGrp="1"/>
          </p:cNvSpPr>
          <p:nvPr>
            <p:ph type="title"/>
          </p:nvPr>
        </p:nvSpPr>
        <p:spPr>
          <a:xfrm>
            <a:off x="189653" y="1809547"/>
            <a:ext cx="11672148" cy="3837149"/>
          </a:xfrm>
        </p:spPr>
        <p:txBody>
          <a:bodyPr>
            <a:normAutofit fontScale="90000"/>
          </a:bodyPr>
          <a:lstStyle/>
          <a:p>
            <a:r>
              <a:rPr lang="en-US" sz="2800" dirty="0">
                <a:solidFill>
                  <a:schemeClr val="bg1"/>
                </a:solidFill>
              </a:rPr>
              <a:t>Travis </a:t>
            </a:r>
            <a:r>
              <a:rPr lang="en-US" sz="2800" dirty="0" err="1">
                <a:solidFill>
                  <a:schemeClr val="bg1"/>
                </a:solidFill>
              </a:rPr>
              <a:t>Kassaiuli</a:t>
            </a:r>
            <a:r>
              <a:rPr lang="en-US" sz="2700" dirty="0">
                <a:solidFill>
                  <a:schemeClr val="bg1">
                    <a:lumMod val="95000"/>
                  </a:schemeClr>
                </a:solidFill>
              </a:rPr>
              <a:t>– Documenting Environmental Change Through Video</a:t>
            </a:r>
            <a:br>
              <a:rPr lang="en-US" sz="2700" dirty="0">
                <a:solidFill>
                  <a:schemeClr val="bg1"/>
                </a:solidFill>
              </a:rPr>
            </a:br>
            <a:br>
              <a:rPr lang="en-US" sz="2700" dirty="0">
                <a:solidFill>
                  <a:schemeClr val="bg1"/>
                </a:solidFill>
              </a:rPr>
            </a:br>
            <a:br>
              <a:rPr lang="en-US" sz="2700" dirty="0">
                <a:solidFill>
                  <a:schemeClr val="bg1">
                    <a:lumMod val="95000"/>
                  </a:schemeClr>
                </a:solidFill>
              </a:rPr>
            </a:br>
            <a:r>
              <a:rPr lang="en-US" sz="2700" dirty="0">
                <a:solidFill>
                  <a:schemeClr val="bg1">
                    <a:lumMod val="95000"/>
                  </a:schemeClr>
                </a:solidFill>
              </a:rPr>
              <a:t>Learn how video and digital media can be used to document and communicate environmental observations. </a:t>
            </a:r>
            <a:br>
              <a:rPr lang="en-US" sz="2700" dirty="0">
                <a:solidFill>
                  <a:schemeClr val="bg1">
                    <a:lumMod val="95000"/>
                  </a:schemeClr>
                </a:solidFill>
              </a:rPr>
            </a:br>
            <a:br>
              <a:rPr lang="en-US" sz="2700" dirty="0">
                <a:solidFill>
                  <a:schemeClr val="bg1">
                    <a:lumMod val="95000"/>
                  </a:schemeClr>
                </a:solidFill>
              </a:rPr>
            </a:br>
            <a:r>
              <a:rPr lang="en-US" sz="2700" dirty="0">
                <a:solidFill>
                  <a:schemeClr val="bg1">
                    <a:lumMod val="95000"/>
                  </a:schemeClr>
                </a:solidFill>
              </a:rPr>
              <a:t>Explore practical online tools that support community-based observation and knowledge sharing </a:t>
            </a:r>
            <a:br>
              <a:rPr lang="en-US" sz="2700" dirty="0">
                <a:solidFill>
                  <a:schemeClr val="bg1">
                    <a:lumMod val="95000"/>
                  </a:schemeClr>
                </a:solidFill>
              </a:rPr>
            </a:br>
            <a:br>
              <a:rPr lang="en-US" sz="2700" dirty="0">
                <a:solidFill>
                  <a:schemeClr val="bg1">
                    <a:lumMod val="95000"/>
                  </a:schemeClr>
                </a:solidFill>
              </a:rPr>
            </a:br>
            <a:r>
              <a:rPr lang="en-US" sz="2700" dirty="0">
                <a:solidFill>
                  <a:schemeClr val="bg1">
                    <a:lumMod val="95000"/>
                  </a:schemeClr>
                </a:solidFill>
              </a:rPr>
              <a:t>Understand how visual documentation can complement written observations submitted to the LEO Network. </a:t>
            </a:r>
            <a:br>
              <a:rPr lang="en-US" sz="2700" dirty="0">
                <a:solidFill>
                  <a:schemeClr val="bg1">
                    <a:lumMod val="95000"/>
                  </a:schemeClr>
                </a:solidFill>
              </a:rPr>
            </a:br>
            <a:br>
              <a:rPr lang="en-US" sz="2700" dirty="0">
                <a:solidFill>
                  <a:schemeClr val="bg1">
                    <a:lumMod val="95000"/>
                  </a:schemeClr>
                </a:solidFill>
              </a:rPr>
            </a:br>
            <a:r>
              <a:rPr lang="en-US" sz="2700" dirty="0">
                <a:solidFill>
                  <a:schemeClr val="bg1">
                    <a:lumMod val="95000"/>
                  </a:schemeClr>
                </a:solidFill>
              </a:rPr>
              <a:t>Encourage participants to become active observers by using accessible technology to record and share environmental change. </a:t>
            </a:r>
            <a:br>
              <a:rPr lang="en-US" dirty="0"/>
            </a:br>
            <a:br>
              <a:rPr lang="en-US" dirty="0"/>
            </a:br>
            <a:endParaRPr lang="en-US" sz="8000" dirty="0">
              <a:solidFill>
                <a:schemeClr val="bg1"/>
              </a:solidFill>
            </a:endParaRPr>
          </a:p>
        </p:txBody>
      </p:sp>
      <p:pic>
        <p:nvPicPr>
          <p:cNvPr id="5" name="Picture 4" descr="A blue circle with white text&#10;&#10;AI-generated content may be incorrect.">
            <a:extLst>
              <a:ext uri="{FF2B5EF4-FFF2-40B4-BE49-F238E27FC236}">
                <a16:creationId xmlns:a16="http://schemas.microsoft.com/office/drawing/2014/main" id="{47A81098-177A-5DDD-D54A-E5C26DC6D0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51772" y="5048453"/>
            <a:ext cx="1518110" cy="1518110"/>
          </a:xfrm>
          <a:prstGeom prst="rect">
            <a:avLst/>
          </a:prstGeom>
        </p:spPr>
      </p:pic>
    </p:spTree>
    <p:extLst>
      <p:ext uri="{BB962C8B-B14F-4D97-AF65-F5344CB8AC3E}">
        <p14:creationId xmlns:p14="http://schemas.microsoft.com/office/powerpoint/2010/main" val="1335756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1E9C53FC-1AAC-8DE2-B085-F608258F48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DBC653-0F1D-E1D9-32FB-26FA1DE4242E}"/>
              </a:ext>
            </a:extLst>
          </p:cNvPr>
          <p:cNvSpPr>
            <a:spLocks noGrp="1"/>
          </p:cNvSpPr>
          <p:nvPr>
            <p:ph type="title"/>
          </p:nvPr>
        </p:nvSpPr>
        <p:spPr>
          <a:xfrm>
            <a:off x="189653" y="1809547"/>
            <a:ext cx="11672148" cy="3837149"/>
          </a:xfrm>
        </p:spPr>
        <p:txBody>
          <a:bodyPr>
            <a:normAutofit fontScale="90000"/>
          </a:bodyPr>
          <a:lstStyle/>
          <a:p>
            <a:r>
              <a:rPr lang="en-US" b="1" dirty="0"/>
              <a:t>                                               Questions:</a:t>
            </a:r>
            <a:br>
              <a:rPr lang="en-US" dirty="0"/>
            </a:br>
            <a:br>
              <a:rPr lang="en-US" dirty="0"/>
            </a:br>
            <a:r>
              <a:rPr lang="en-US" b="1" dirty="0">
                <a:solidFill>
                  <a:schemeClr val="bg1"/>
                </a:solidFill>
              </a:rPr>
              <a:t>Any historical weather,  stories or observations you would like to share? Any unusual changes during summer? Any changes in the berries, fish, or plants? </a:t>
            </a:r>
            <a:br>
              <a:rPr lang="en-US" dirty="0">
                <a:solidFill>
                  <a:schemeClr val="bg1"/>
                </a:solidFill>
              </a:rPr>
            </a:br>
            <a:r>
              <a:rPr lang="en-US" b="1" dirty="0">
                <a:solidFill>
                  <a:schemeClr val="bg1"/>
                </a:solidFill>
              </a:rPr>
              <a:t> </a:t>
            </a:r>
            <a:br>
              <a:rPr lang="en-US" dirty="0">
                <a:solidFill>
                  <a:schemeClr val="bg1"/>
                </a:solidFill>
              </a:rPr>
            </a:br>
            <a:r>
              <a:rPr lang="en-US" b="1" dirty="0">
                <a:solidFill>
                  <a:schemeClr val="bg1"/>
                </a:solidFill>
              </a:rPr>
              <a:t>Let’s open up LEO and check out a few observations and events along the Yukon. </a:t>
            </a:r>
            <a:br>
              <a:rPr lang="en-US" dirty="0"/>
            </a:br>
            <a:br>
              <a:rPr lang="en-US" dirty="0"/>
            </a:br>
            <a:br>
              <a:rPr lang="en-US" dirty="0"/>
            </a:br>
            <a:endParaRPr lang="en-US" sz="8000" dirty="0">
              <a:solidFill>
                <a:schemeClr val="bg1"/>
              </a:solidFill>
            </a:endParaRPr>
          </a:p>
        </p:txBody>
      </p:sp>
      <p:pic>
        <p:nvPicPr>
          <p:cNvPr id="5" name="Picture 4" descr="A blue circle with white text&#10;&#10;AI-generated content may be incorrect.">
            <a:extLst>
              <a:ext uri="{FF2B5EF4-FFF2-40B4-BE49-F238E27FC236}">
                <a16:creationId xmlns:a16="http://schemas.microsoft.com/office/drawing/2014/main" id="{E7572BCA-677F-2FA3-7423-12F3C5DECB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51772" y="5048453"/>
            <a:ext cx="1518110" cy="1518110"/>
          </a:xfrm>
          <a:prstGeom prst="rect">
            <a:avLst/>
          </a:prstGeom>
        </p:spPr>
      </p:pic>
    </p:spTree>
    <p:extLst>
      <p:ext uri="{BB962C8B-B14F-4D97-AF65-F5344CB8AC3E}">
        <p14:creationId xmlns:p14="http://schemas.microsoft.com/office/powerpoint/2010/main" val="12286202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1791</TotalTime>
  <Words>392</Words>
  <Application>Microsoft Office PowerPoint</Application>
  <PresentationFormat>Widescreen</PresentationFormat>
  <Paragraphs>18</Paragraphs>
  <Slides>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Aptos</vt:lpstr>
      <vt:lpstr>Aptos Display</vt:lpstr>
      <vt:lpstr>Arial</vt:lpstr>
      <vt:lpstr>Office Theme</vt:lpstr>
      <vt:lpstr>LEO Network Training: Community Perspectives on the Yukon</vt:lpstr>
      <vt:lpstr>                                                 Shared Learning Outcomes                                                                  Participants will:  Appreciate the importance of community observations as an early source of information about environmental change.   Explore different ways to document and communicate observations, from storytelling to photography and video.   Recognize the value of combining local knowledge with technology to strengthen environmental monitoring.   Build confidence in contributing observations that can support communities, researchers, and decision-makers.   </vt:lpstr>
      <vt:lpstr>Charles Peterson – Journey Along the Yukon   Explore how traveling across a large geographic area provides a broader perspective on environmental change.   Understand how storytelling can communicate environmental observations in ways that are meaningful and accessible to communities.   Recognize connections between changes occurring in different regions and the value of observations made across landscapes.   Discuss how individual observations can contribute to a larger network of shared knowledge through the LEO Network.  </vt:lpstr>
      <vt:lpstr>Travis Kassaiuli– Documenting Environmental Change Through Video   Learn how video and digital media can be used to document and communicate environmental observations.   Explore practical online tools that support community-based observation and knowledge sharing   Understand how visual documentation can complement written observations submitted to the LEO Network.   Encourage participants to become active observers by using accessible technology to record and share environmental change.   </vt:lpstr>
      <vt:lpstr>                                               Questions:  Any historical weather,  stories or observations you would like to share? Any unusual changes during summer? Any changes in the berries, fish, or plants?    Let’s open up LEO and check out a few observations and events along the Yukon.    </vt:lpstr>
    </vt:vector>
  </TitlesOfParts>
  <Company>Alaska Native Tribal Health Consortium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Nelson, Abigail E</dc:creator>
  <cp:lastModifiedBy>Flora, Lars</cp:lastModifiedBy>
  <cp:revision>9</cp:revision>
  <dcterms:created xsi:type="dcterms:W3CDTF">2025-05-13T18:09:01Z</dcterms:created>
  <dcterms:modified xsi:type="dcterms:W3CDTF">2026-07-29T00:14:13Z</dcterms:modified>
</cp:coreProperties>
</file>